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p:regular r:id="rId56"/>
      <p:bold r:id="rId57"/>
      <p:italic r:id="rId58"/>
      <p:boldItalic r:id="rId59"/>
    </p:embeddedFont>
    <p:embeddedFont>
      <p:font typeface="Nuni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25C6FA-5909-4408-8661-A3E96D87A0DC}">
  <a:tblStyle styleId="{6425C6FA-5909-4408-8661-A3E96D87A0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italic.fntdata"/><Relationship Id="rId61" Type="http://schemas.openxmlformats.org/officeDocument/2006/relationships/font" Target="fonts/Nunito-bold.fntdata"/><Relationship Id="rId20" Type="http://schemas.openxmlformats.org/officeDocument/2006/relationships/slide" Target="slides/slide14.xml"/><Relationship Id="rId63" Type="http://schemas.openxmlformats.org/officeDocument/2006/relationships/font" Target="fonts/Nuni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watson/explainable-ai"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 Q/A- </a:t>
            </a:r>
            <a:endParaRPr/>
          </a:p>
          <a:p>
            <a:pPr indent="0" lvl="0" marL="0" rtl="0" algn="l">
              <a:spcBef>
                <a:spcPts val="0"/>
              </a:spcBef>
              <a:spcAft>
                <a:spcPts val="0"/>
              </a:spcAft>
              <a:buNone/>
            </a:pPr>
            <a:r>
              <a:rPr lang="en"/>
              <a:t>JIV- DONE</a:t>
            </a:r>
            <a:endParaRPr/>
          </a:p>
          <a:p>
            <a:pPr indent="0" lvl="0" marL="0" rtl="0" algn="l">
              <a:spcBef>
                <a:spcPts val="0"/>
              </a:spcBef>
              <a:spcAft>
                <a:spcPts val="0"/>
              </a:spcAft>
              <a:buNone/>
            </a:pPr>
            <a:r>
              <a:rPr lang="en"/>
              <a:t>DAN-PENDING</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136e4bf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136e4bf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not </a:t>
            </a:r>
            <a:r>
              <a:rPr lang="en"/>
              <a:t>producing</a:t>
            </a:r>
            <a:r>
              <a:rPr lang="en"/>
              <a:t> anything new</a:t>
            </a:r>
            <a:endParaRPr/>
          </a:p>
          <a:p>
            <a:pPr indent="0" lvl="0" marL="0" rtl="0" algn="l">
              <a:spcBef>
                <a:spcPts val="0"/>
              </a:spcBef>
              <a:spcAft>
                <a:spcPts val="0"/>
              </a:spcAft>
              <a:buNone/>
            </a:pPr>
            <a:r>
              <a:rPr lang="en"/>
              <a:t>This By META .Actual META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have genuinely lost sight of whats going on - in our humble opinion </a:t>
            </a:r>
            <a:endParaRPr/>
          </a:p>
          <a:p>
            <a:pPr indent="0" lvl="0" marL="0" rtl="0" algn="l">
              <a:spcBef>
                <a:spcPts val="0"/>
              </a:spcBef>
              <a:spcAft>
                <a:spcPts val="0"/>
              </a:spcAft>
              <a:buNone/>
            </a:pPr>
            <a:r>
              <a:rPr lang="en"/>
              <a:t>They have and we repeat “</a:t>
            </a:r>
            <a:r>
              <a:rPr lang="en">
                <a:solidFill>
                  <a:schemeClr val="dk1"/>
                </a:solidFill>
              </a:rPr>
              <a:t>AI engineers and Machine Learners have lost the forest focussing in on the trees - DAN &amp; JIV “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Expect questions</a:t>
            </a:r>
            <a:endParaRPr>
              <a:solidFill>
                <a:schemeClr val="dk1"/>
              </a:solidFill>
            </a:endParaRPr>
          </a:p>
          <a:p>
            <a:pPr indent="0" lvl="0" marL="0" rtl="0" algn="l">
              <a:spcBef>
                <a:spcPts val="0"/>
              </a:spcBef>
              <a:spcAft>
                <a:spcPts val="0"/>
              </a:spcAft>
              <a:buNone/>
            </a:pPr>
            <a:r>
              <a:rPr lang="en">
                <a:solidFill>
                  <a:schemeClr val="dk1"/>
                </a:solidFill>
              </a:rPr>
              <a:t> What does this paper say in short ELI5:</a:t>
            </a:r>
            <a:endParaRPr>
              <a:solidFill>
                <a:schemeClr val="dk1"/>
              </a:solidFill>
            </a:endParaRPr>
          </a:p>
          <a:p>
            <a:pPr indent="0" lvl="0" marL="0" rtl="0" algn="l">
              <a:spcBef>
                <a:spcPts val="0"/>
              </a:spcBef>
              <a:spcAft>
                <a:spcPts val="0"/>
              </a:spcAft>
              <a:buNone/>
            </a:pPr>
            <a:r>
              <a:rPr lang="en">
                <a:solidFill>
                  <a:schemeClr val="dk1"/>
                </a:solidFill>
              </a:rPr>
              <a:t> This paper points out that as dimensions increase the volume of a shape increases exponentially.  This means that if you will be pulling a smaller and smaller portino of the sample space for training asdimentionas rise.  After 100 dimentions (100 pixel image - 10pX10p) you are hoplessly lost and will never get a sample on a boundery condition. This leads to the conclusion that NN will always be extrapolating (trying new data) rather than inerpolaing (sampling old data). They also warn agains using dimentionalaity reduction techniques to analyse the data (the grouping). these techniques will give a miss representation of the actual shape of hte oject and atificially put htings together that are not supposed to be.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part about growing spaces makes sense and seams obvious to most math people. I am not sure why this needed to be said in a 2021 paper. feels like old news.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second part about viewing data in high dimentions using dimentionality reduction, while I understand that it allwos for charry picking (see figure 5) i wouldnt say its useless. Rather, there is more there than just what is shown. there is a way to do dimentionality reduction correctly but you probably need to do more to find hte shape of the data and thus the corisponding technique that is the least cherry picked.  IDK what those techniques are though.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Obviously the paper is nuanced and complex . THIS NOT GROUND BREAKING.</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95051016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95051016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the idea of NN finding a local minima and viewing that minima as an uneven terrain. Instead of adjusting weights and biases. We whant to treat those as constants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thought</a:t>
            </a:r>
            <a:endParaRPr/>
          </a:p>
          <a:p>
            <a:pPr indent="0" lvl="0" marL="0" rtl="0" algn="l">
              <a:spcBef>
                <a:spcPts val="0"/>
              </a:spcBef>
              <a:spcAft>
                <a:spcPts val="0"/>
              </a:spcAft>
              <a:buNone/>
            </a:pPr>
            <a:r>
              <a:rPr lang="en"/>
              <a:t> Put picture of </a:t>
            </a:r>
            <a:r>
              <a:rPr lang="en"/>
              <a:t>socrates</a:t>
            </a:r>
            <a:r>
              <a:rPr lang="en"/>
              <a:t> and his students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thought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Eureka moment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Forget finding the “best” minima</a:t>
            </a:r>
            <a:endParaRPr/>
          </a:p>
          <a:p>
            <a:pPr indent="0" lvl="0" marL="0" rtl="0" algn="l">
              <a:spcBef>
                <a:spcPts val="0"/>
              </a:spcBef>
              <a:spcAft>
                <a:spcPts val="0"/>
              </a:spcAft>
              <a:buNone/>
            </a:pPr>
            <a:r>
              <a:rPr lang="en"/>
              <a:t>What are the qualities of the minima we have actually found? Can we view this. Can we understand this and analyze this?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95051016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95051016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could view the inputs to outputs of a NN than it would make some sort of terrain. It would be uneven with hills and </a:t>
            </a:r>
            <a:r>
              <a:rPr lang="en"/>
              <a:t>valleys</a:t>
            </a:r>
            <a:r>
              <a:rPr lang="en"/>
              <a:t>. The tops of the hills would be an</a:t>
            </a:r>
            <a:r>
              <a:rPr lang="en"/>
              <a:t>swers and the bottom of valleys would be low points. Different hills would be different outputs and the spaces between the hills would be the transition from one class to another. Picture walking along this terrain. It would be super high dimensional and completely uninterpretable by a human in even simple neural networks but it would still make a terrain of sorts. But we can picture 3 dimensions. So lets make a 3 dimensional terrain.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think this notes if perfect.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Include picture of wave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95051016f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95051016f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 with a question of caution </a:t>
            </a:r>
            <a:endParaRPr/>
          </a:p>
          <a:p>
            <a:pPr indent="0" lvl="0" marL="0" rtl="0" algn="l">
              <a:spcBef>
                <a:spcPts val="0"/>
              </a:spcBef>
              <a:spcAft>
                <a:spcPts val="0"/>
              </a:spcAft>
              <a:buNone/>
            </a:pPr>
            <a:r>
              <a:rPr lang="en"/>
              <a:t>We then focused in on trying to find under what conditions a neural net will break </a:t>
            </a:r>
            <a:endParaRPr/>
          </a:p>
          <a:p>
            <a:pPr indent="0" lvl="0" marL="0" rtl="0" algn="l">
              <a:spcBef>
                <a:spcPts val="0"/>
              </a:spcBef>
              <a:spcAft>
                <a:spcPts val="0"/>
              </a:spcAft>
              <a:buNone/>
            </a:pPr>
            <a:r>
              <a:rPr lang="en"/>
              <a:t>Now we are going to assess or try and solve </a:t>
            </a:r>
            <a:r>
              <a:rPr lang="en">
                <a:solidFill>
                  <a:schemeClr val="dk1"/>
                </a:solidFill>
              </a:rPr>
              <a:t>when</a:t>
            </a:r>
            <a:r>
              <a:rPr lang="en">
                <a:solidFill>
                  <a:schemeClr val="dk1"/>
                </a:solidFill>
              </a:rPr>
              <a:t> a neural net will break</a:t>
            </a:r>
            <a:r>
              <a:rPr lang="en"/>
              <a:t> by</a:t>
            </a:r>
            <a:endParaRPr/>
          </a:p>
          <a:p>
            <a:pPr indent="0" lvl="0" marL="0" rtl="0" algn="l">
              <a:spcBef>
                <a:spcPts val="0"/>
              </a:spcBef>
              <a:spcAft>
                <a:spcPts val="0"/>
              </a:spcAft>
              <a:buNone/>
            </a:pPr>
            <a:r>
              <a:rPr lang="en"/>
              <a:t>“VISUALIZING” </a:t>
            </a:r>
            <a:endParaRPr/>
          </a:p>
          <a:p>
            <a:pPr indent="0" lvl="0" marL="0" rtl="0" algn="l">
              <a:spcBef>
                <a:spcPts val="0"/>
              </a:spcBef>
              <a:spcAft>
                <a:spcPts val="0"/>
              </a:spcAft>
              <a:buNone/>
            </a:pPr>
            <a:r>
              <a:rPr lang="en"/>
              <a:t>So what are we actually trying to visualize here? </a:t>
            </a:r>
            <a:endParaRPr/>
          </a:p>
          <a:p>
            <a:pPr indent="0" lvl="0" marL="0" rtl="0" algn="l">
              <a:spcBef>
                <a:spcPts val="0"/>
              </a:spcBef>
              <a:spcAft>
                <a:spcPts val="0"/>
              </a:spcAft>
              <a:buNone/>
            </a:pPr>
            <a:r>
              <a:rPr lang="en"/>
              <a:t>We are trying to visualize this landscape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for JIV- Finding the tops of hills and bottoms of hill as minima and maxima and where the neural net would choose.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that wasnt true. </a:t>
            </a:r>
            <a:endParaRPr/>
          </a:p>
          <a:p>
            <a:pPr indent="0" lvl="0" marL="0" rtl="0" algn="l">
              <a:spcBef>
                <a:spcPts val="0"/>
              </a:spcBef>
              <a:spcAft>
                <a:spcPts val="0"/>
              </a:spcAft>
              <a:buNone/>
            </a:pPr>
            <a:r>
              <a:rPr lang="en"/>
              <a:t>We learnt from the visuals that –”  its kind of like walking on the top and understanding which “actual plane” you are walking on at the top”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Downscale </a:t>
            </a:r>
            <a:endParaRPr/>
          </a:p>
          <a:p>
            <a:pPr indent="0" lvl="0" marL="0" rtl="0" algn="l">
              <a:spcBef>
                <a:spcPts val="0"/>
              </a:spcBef>
              <a:spcAft>
                <a:spcPts val="0"/>
              </a:spcAft>
              <a:buNone/>
            </a:pPr>
            <a:r>
              <a:rPr lang="en"/>
              <a:t>Break </a:t>
            </a:r>
            <a:endParaRPr/>
          </a:p>
          <a:p>
            <a:pPr indent="0" lvl="0" marL="0" rtl="0" algn="l">
              <a:spcBef>
                <a:spcPts val="0"/>
              </a:spcBef>
              <a:spcAft>
                <a:spcPts val="0"/>
              </a:spcAft>
              <a:buNone/>
            </a:pPr>
            <a:r>
              <a:rPr lang="en"/>
              <a:t>Prove</a:t>
            </a:r>
            <a:endParaRPr/>
          </a:p>
          <a:p>
            <a:pPr indent="0" lvl="0" marL="0" rtl="0" algn="l">
              <a:spcBef>
                <a:spcPts val="0"/>
              </a:spcBef>
              <a:spcAft>
                <a:spcPts val="0"/>
              </a:spcAft>
              <a:buNone/>
            </a:pPr>
            <a:r>
              <a:rPr lang="en"/>
              <a:t>Define what we broke?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95051016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95051016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what everyone else does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
              <a:t>Relevant work </a:t>
            </a:r>
            <a:endParaRPr/>
          </a:p>
          <a:p>
            <a:pPr indent="-298450" lvl="0" marL="457200" rtl="0" algn="l">
              <a:spcBef>
                <a:spcPts val="0"/>
              </a:spcBef>
              <a:spcAft>
                <a:spcPts val="0"/>
              </a:spcAft>
              <a:buSzPts val="1100"/>
              <a:buAutoNum type="arabicParenR"/>
            </a:pPr>
            <a:r>
              <a:rPr lang="en"/>
              <a:t>Google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136e4bfb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136e4bfb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what everyone else does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
              <a:t>Relevant work </a:t>
            </a:r>
            <a:endParaRPr/>
          </a:p>
          <a:p>
            <a:pPr indent="-298450" lvl="0" marL="457200" rtl="0" algn="l">
              <a:spcBef>
                <a:spcPts val="0"/>
              </a:spcBef>
              <a:spcAft>
                <a:spcPts val="0"/>
              </a:spcAft>
              <a:buSzPts val="1100"/>
              <a:buAutoNum type="arabicParenR"/>
            </a:pPr>
            <a:r>
              <a:rPr lang="en"/>
              <a:t>Google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136e4bfb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136e4bfb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what everyone else does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
              <a:t>Relevant work </a:t>
            </a:r>
            <a:endParaRPr/>
          </a:p>
          <a:p>
            <a:pPr indent="-298450" lvl="0" marL="457200" rtl="0" algn="l">
              <a:spcBef>
                <a:spcPts val="0"/>
              </a:spcBef>
              <a:spcAft>
                <a:spcPts val="0"/>
              </a:spcAft>
              <a:buSzPts val="1100"/>
              <a:buAutoNum type="arabicParenR"/>
            </a:pPr>
            <a:r>
              <a:rPr lang="en"/>
              <a:t>Google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95051016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395051016f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Cool but not quite what we are looking for. We want the Terrain of this NN not what is important or key features or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yes not useful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395051016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395051016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paper is on how to evaluate these heat maps. Again, cool, but not helpful. We want to view the network as a terrain not </a:t>
            </a:r>
            <a:r>
              <a:rPr lang="en"/>
              <a:t>evaluate</a:t>
            </a:r>
            <a:r>
              <a:rPr lang="en"/>
              <a:t> </a:t>
            </a:r>
            <a:r>
              <a:rPr lang="en"/>
              <a:t>individual</a:t>
            </a:r>
            <a:r>
              <a:rPr lang="en"/>
              <a:t> images.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Heat map evaluation &lt;feed the idea that they seem to be going towards the brute force approach. Exactly .Yes yes nuance. Just make sure u get the nuance&gt;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95051016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395051016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maps again.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Same stuff again </a:t>
            </a:r>
            <a:endParaRPr/>
          </a:p>
          <a:p>
            <a:pPr indent="0" lvl="0" marL="0" rtl="0" algn="l">
              <a:spcBef>
                <a:spcPts val="0"/>
              </a:spcBef>
              <a:spcAft>
                <a:spcPts val="0"/>
              </a:spcAft>
              <a:buNone/>
            </a:pPr>
            <a:r>
              <a:rPr lang="en"/>
              <a:t>Brute force all over kinda overfitting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interesting and they care cool but they are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95051016f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395051016f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 Q/A- JIV DONE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95051016f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395051016f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existing </a:t>
            </a:r>
            <a:r>
              <a:rPr lang="en"/>
              <a:t>literature</a:t>
            </a:r>
            <a:r>
              <a:rPr lang="en"/>
              <a:t> of this kind of thing. It dances around Explainable AI but again, nothing like what we are doing.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slide 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have nothing to work with at this point . of the semester .slide 20</a:t>
            </a:r>
            <a:endParaRPr/>
          </a:p>
          <a:p>
            <a:pPr indent="0" lvl="0" marL="0" rtl="0" algn="l">
              <a:spcBef>
                <a:spcPts val="0"/>
              </a:spcBef>
              <a:spcAft>
                <a:spcPts val="0"/>
              </a:spcAft>
              <a:buNone/>
            </a:pPr>
            <a:r>
              <a:rPr lang="en"/>
              <a:t>20 more to go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395051016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395051016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21</a:t>
            </a:r>
            <a:endParaRPr/>
          </a:p>
          <a:p>
            <a:pPr indent="0" lvl="0" marL="0" rtl="0" algn="l">
              <a:spcBef>
                <a:spcPts val="0"/>
              </a:spcBef>
              <a:spcAft>
                <a:spcPts val="0"/>
              </a:spcAft>
              <a:buNone/>
            </a:pPr>
            <a:r>
              <a:rPr lang="en"/>
              <a:t>Step 1</a:t>
            </a:r>
            <a:endParaRPr/>
          </a:p>
          <a:p>
            <a:pPr indent="0" lvl="0" marL="0" rtl="0" algn="l">
              <a:spcBef>
                <a:spcPts val="0"/>
              </a:spcBef>
              <a:spcAft>
                <a:spcPts val="0"/>
              </a:spcAft>
              <a:buNone/>
            </a:pPr>
            <a:r>
              <a:rPr lang="en"/>
              <a:t>Visualize what this landscape </a:t>
            </a:r>
            <a:r>
              <a:rPr lang="en"/>
              <a:t>looks like</a:t>
            </a:r>
            <a:endParaRPr/>
          </a:p>
          <a:p>
            <a:pPr indent="0" lvl="0" marL="0" rtl="0" algn="l">
              <a:spcBef>
                <a:spcPts val="0"/>
              </a:spcBef>
              <a:spcAft>
                <a:spcPts val="0"/>
              </a:spcAft>
              <a:buNone/>
            </a:pPr>
            <a:r>
              <a:rPr lang="en"/>
              <a:t>I know i know expect questions&lt;its just a bit inaccurate thats all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nn is not actually arbitrary</a:t>
            </a:r>
            <a:endParaRPr/>
          </a:p>
          <a:p>
            <a:pPr indent="0" lvl="0" marL="0" rtl="0" algn="l">
              <a:spcBef>
                <a:spcPts val="0"/>
              </a:spcBef>
              <a:spcAft>
                <a:spcPts val="0"/>
              </a:spcAft>
              <a:buNone/>
            </a:pPr>
            <a:r>
              <a:rPr lang="en"/>
              <a:t>We took care of all things</a:t>
            </a:r>
            <a:endParaRPr/>
          </a:p>
          <a:p>
            <a:pPr indent="0" lvl="0" marL="0" rtl="0" algn="l">
              <a:spcBef>
                <a:spcPts val="0"/>
              </a:spcBef>
              <a:spcAft>
                <a:spcPts val="0"/>
              </a:spcAft>
              <a:buNone/>
            </a:pPr>
            <a:r>
              <a:rPr lang="en"/>
              <a:t>“Dan“ - there are 3 total dimensions bc that is what our febal human minds can understand. Thus if we are mapping inputs to outputs we have to have </a:t>
            </a:r>
            <a:endParaRPr/>
          </a:p>
          <a:p>
            <a:pPr indent="0" lvl="0" marL="0" rtl="0" algn="l">
              <a:spcBef>
                <a:spcPts val="0"/>
              </a:spcBef>
              <a:spcAft>
                <a:spcPts val="0"/>
              </a:spcAft>
              <a:buNone/>
            </a:pPr>
            <a:r>
              <a:rPr lang="en"/>
              <a:t>2 inputs to atleast 1 output.  The choice of 1 hidden layer and 3 neurons was arbitrary.  The hope was that this will be simple enough to work with but complexe </a:t>
            </a:r>
            <a:endParaRPr/>
          </a:p>
          <a:p>
            <a:pPr indent="0" lvl="0" marL="0" rtl="0" algn="l">
              <a:spcBef>
                <a:spcPts val="0"/>
              </a:spcBef>
              <a:spcAft>
                <a:spcPts val="0"/>
              </a:spcAft>
              <a:buNone/>
            </a:pPr>
            <a:r>
              <a:rPr lang="en"/>
              <a:t>enough for some mathematical pattern to arise.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have listed our activation function</a:t>
            </a:r>
            <a:endParaRPr/>
          </a:p>
          <a:p>
            <a:pPr indent="0" lvl="0" marL="0" rtl="0" algn="l">
              <a:spcBef>
                <a:spcPts val="0"/>
              </a:spcBef>
              <a:spcAft>
                <a:spcPts val="0"/>
              </a:spcAft>
              <a:buNone/>
            </a:pPr>
            <a:r>
              <a:rPr lang="en"/>
              <a:t>What each neuron looks like </a:t>
            </a:r>
            <a:endParaRPr/>
          </a:p>
          <a:p>
            <a:pPr indent="0" lvl="0" marL="0" rtl="0" algn="l">
              <a:spcBef>
                <a:spcPts val="0"/>
              </a:spcBef>
              <a:spcAft>
                <a:spcPts val="0"/>
              </a:spcAft>
              <a:buNone/>
            </a:pPr>
            <a:r>
              <a:rPr lang="en"/>
              <a:t>And the entire ensemble visualized</a:t>
            </a:r>
            <a:endParaRPr/>
          </a:p>
          <a:p>
            <a:pPr indent="0" lvl="0" marL="0" rtl="0" algn="l">
              <a:spcBef>
                <a:spcPts val="0"/>
              </a:spcBef>
              <a:spcAft>
                <a:spcPts val="0"/>
              </a:spcAft>
              <a:buNone/>
            </a:pPr>
            <a:r>
              <a:rPr lang="en"/>
              <a:t>(Note this is a simple fully connected feed forward network ) </a:t>
            </a:r>
            <a:endParaRPr/>
          </a:p>
          <a:p>
            <a:pPr indent="0" lvl="0" marL="0" rtl="0" algn="l">
              <a:spcBef>
                <a:spcPts val="0"/>
              </a:spcBef>
              <a:spcAft>
                <a:spcPts val="0"/>
              </a:spcAft>
              <a:buNone/>
            </a:pPr>
            <a:r>
              <a:rPr lang="en"/>
              <a:t>So everything goes everywhere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Yes that is written much better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395051016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395051016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more MATHS incoming ..But for real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go</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95051016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95051016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a:t>
            </a:r>
            <a:r>
              <a:rPr lang="en"/>
              <a:t>equation</a:t>
            </a:r>
            <a:r>
              <a:rPr lang="en"/>
              <a:t> for Z_1. Remember there will likely be multiple Z</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CSCI 635 will help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We are going to keep the activate function and what the neural network will look like just for reference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95051016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95051016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gonna take the expression </a:t>
            </a:r>
            <a:endParaRPr/>
          </a:p>
          <a:p>
            <a:pPr indent="0" lvl="0" marL="0" rtl="0" algn="l">
              <a:spcBef>
                <a:spcPts val="0"/>
              </a:spcBef>
              <a:spcAft>
                <a:spcPts val="0"/>
              </a:spcAft>
              <a:buNone/>
            </a:pPr>
            <a:r>
              <a:rPr lang="en"/>
              <a:t>Or if we plugin the </a:t>
            </a:r>
            <a:r>
              <a:rPr lang="en"/>
              <a:t>right symbols in the right places</a:t>
            </a:r>
            <a:endParaRPr/>
          </a:p>
          <a:p>
            <a:pPr indent="0" lvl="0" marL="0" rtl="0" algn="l">
              <a:spcBef>
                <a:spcPts val="0"/>
              </a:spcBef>
              <a:spcAft>
                <a:spcPts val="0"/>
              </a:spcAft>
              <a:buNone/>
            </a:pPr>
            <a:r>
              <a:rPr lang="en"/>
              <a:t>Then your “computation graph” in pure maths looks like well </a:t>
            </a:r>
            <a:endParaRPr/>
          </a:p>
          <a:p>
            <a:pPr indent="0" lvl="0" marL="0" rtl="0" algn="l">
              <a:spcBef>
                <a:spcPts val="0"/>
              </a:spcBef>
              <a:spcAft>
                <a:spcPts val="0"/>
              </a:spcAft>
              <a:buNone/>
            </a:pPr>
            <a:r>
              <a:rPr lang="en"/>
              <a:t>This should look familiar who took neural nets with professor ororbia while also provoking nightmares  - “JIV”</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95051016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95051016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FINAL &lt;Q/A&gt; how are we supposed to do this live .. GIVE ME THE EQUATION.</a:t>
            </a:r>
            <a:endParaRPr/>
          </a:p>
          <a:p>
            <a:pPr indent="0" lvl="0" marL="0" rtl="0" algn="l">
              <a:spcBef>
                <a:spcPts val="0"/>
              </a:spcBef>
              <a:spcAft>
                <a:spcPts val="0"/>
              </a:spcAft>
              <a:buNone/>
            </a:pPr>
            <a:r>
              <a:rPr lang="en"/>
              <a:t> make sure we have </a:t>
            </a:r>
            <a:endParaRPr/>
          </a:p>
          <a:p>
            <a:pPr indent="0" lvl="0" marL="0" rtl="0" algn="l">
              <a:spcBef>
                <a:spcPts val="0"/>
              </a:spcBef>
              <a:spcAft>
                <a:spcPts val="0"/>
              </a:spcAft>
              <a:buNone/>
            </a:pPr>
            <a:r>
              <a:rPr lang="en"/>
              <a:t>What does that look like on a graphing calculator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&lt;Dan time&gt; Dan rants for 2 -3 </a:t>
            </a:r>
            <a:r>
              <a:rPr lang="en"/>
              <a:t>minutes</a:t>
            </a:r>
            <a:r>
              <a:rPr lang="en"/>
              <a:t> . </a:t>
            </a:r>
            <a:endParaRPr/>
          </a:p>
          <a:p>
            <a:pPr indent="0" lvl="0" marL="0" rtl="0" algn="l">
              <a:spcBef>
                <a:spcPts val="0"/>
              </a:spcBef>
              <a:spcAft>
                <a:spcPts val="0"/>
              </a:spcAft>
              <a:buNone/>
            </a:pPr>
            <a:r>
              <a:rPr lang="en"/>
              <a:t>Does this video actually play? </a:t>
            </a:r>
            <a:endParaRPr/>
          </a:p>
          <a:p>
            <a:pPr indent="0" lvl="0" marL="0" rtl="0" algn="l">
              <a:spcBef>
                <a:spcPts val="0"/>
              </a:spcBef>
              <a:spcAft>
                <a:spcPts val="0"/>
              </a:spcAft>
              <a:buNone/>
            </a:pPr>
            <a:r>
              <a:rPr lang="en"/>
              <a:t>Okay .so we need to setup a link .&lt;JIV FIX THIS SLIDE IMPORTATN &gt;</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r>
              <a:rPr lang="en"/>
              <a:t>So this sorta resembles of what that terrain might look?</a:t>
            </a:r>
            <a:endParaRPr/>
          </a:p>
          <a:p>
            <a:pPr indent="0" lvl="0" marL="0" rtl="0" algn="l">
              <a:spcBef>
                <a:spcPts val="0"/>
              </a:spcBef>
              <a:spcAft>
                <a:spcPts val="0"/>
              </a:spcAft>
              <a:buNone/>
            </a:pPr>
            <a:r>
              <a:rPr lang="en"/>
              <a:t>What are the </a:t>
            </a:r>
            <a:r>
              <a:rPr lang="en"/>
              <a:t>reasonable</a:t>
            </a:r>
            <a:r>
              <a:rPr lang="en"/>
              <a:t> expectations to make of this neural network? Considering thats literally what its taught</a:t>
            </a:r>
            <a:endParaRPr/>
          </a:p>
          <a:p>
            <a:pPr indent="0" lvl="0" marL="0" rtl="0" algn="l">
              <a:spcBef>
                <a:spcPts val="0"/>
              </a:spcBef>
              <a:spcAft>
                <a:spcPts val="0"/>
              </a:spcAft>
              <a:buNone/>
            </a:pPr>
            <a:r>
              <a:rPr lang="en"/>
              <a:t>How do we know we have sertup the right or wrong thing?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know the full answer to the question but we think this is what “answer might” look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95051016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395051016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 </a:t>
            </a:r>
            <a:endParaRPr/>
          </a:p>
          <a:p>
            <a:pPr indent="0" lvl="0" marL="0" rtl="0" algn="l">
              <a:spcBef>
                <a:spcPts val="0"/>
              </a:spcBef>
              <a:spcAft>
                <a:spcPts val="0"/>
              </a:spcAft>
              <a:buNone/>
            </a:pPr>
            <a:r>
              <a:rPr lang="en"/>
              <a:t>Step 2</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95051016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95051016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Reality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Visualize that same “1” neuron in an </a:t>
            </a:r>
            <a:r>
              <a:rPr lang="en"/>
              <a:t>actual</a:t>
            </a:r>
            <a:r>
              <a:rPr lang="en"/>
              <a:t>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ahead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now completed basic visualization of what 1 </a:t>
            </a:r>
            <a:r>
              <a:rPr lang="en"/>
              <a:t>output neuron could look like</a:t>
            </a:r>
            <a:endParaRPr/>
          </a:p>
          <a:p>
            <a:pPr indent="0" lvl="0" marL="0" rtl="0" algn="l">
              <a:spcBef>
                <a:spcPts val="0"/>
              </a:spcBef>
              <a:spcAft>
                <a:spcPts val="0"/>
              </a:spcAft>
              <a:buNone/>
            </a:pPr>
            <a:r>
              <a:rPr lang="en"/>
              <a:t>Step 2 Now we need to build an actual neural network to see output of more than 1 neuron and then give it a simple test and visualize the output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95051016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95051016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did that</a:t>
            </a:r>
            <a:endParaRPr/>
          </a:p>
          <a:p>
            <a:pPr indent="0" lvl="0" marL="0" rtl="0" algn="l">
              <a:spcBef>
                <a:spcPts val="0"/>
              </a:spcBef>
              <a:spcAft>
                <a:spcPts val="0"/>
              </a:spcAft>
              <a:buNone/>
            </a:pPr>
            <a:r>
              <a:rPr lang="en"/>
              <a:t>Simple Tensorflow Network of the drawing the the top right.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95051016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95051016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experiment. We dubbed this the black white grey experiment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task setforward is very simple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two pixel values is the image </a:t>
            </a:r>
            <a:r>
              <a:rPr lang="en"/>
              <a:t>black</a:t>
            </a:r>
            <a:r>
              <a:rPr lang="en"/>
              <a:t> white or grey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this experiment? Why specifially this question </a:t>
            </a:r>
            <a:endParaRPr/>
          </a:p>
          <a:p>
            <a:pPr indent="0" lvl="0" marL="0" rtl="0" algn="l">
              <a:spcBef>
                <a:spcPts val="0"/>
              </a:spcBef>
              <a:spcAft>
                <a:spcPts val="0"/>
              </a:spcAft>
              <a:buNone/>
            </a:pPr>
            <a:r>
              <a:rPr lang="en"/>
              <a:t>We chose this experiment that only needed two inputs and could be also done easily by a human. Its a very simple human annotatable task. </a:t>
            </a:r>
            <a:endParaRPr/>
          </a:p>
          <a:p>
            <a:pPr indent="0" lvl="0" marL="0" rtl="0" algn="l">
              <a:spcBef>
                <a:spcPts val="0"/>
              </a:spcBef>
              <a:spcAft>
                <a:spcPts val="0"/>
              </a:spcAft>
              <a:buNone/>
            </a:pPr>
            <a:r>
              <a:rPr lang="en"/>
              <a:t>Expect questions</a:t>
            </a:r>
            <a:endParaRPr/>
          </a:p>
          <a:p>
            <a:pPr indent="0" lvl="0" marL="0" rtl="0" algn="l">
              <a:spcBef>
                <a:spcPts val="0"/>
              </a:spcBef>
              <a:spcAft>
                <a:spcPts val="0"/>
              </a:spcAft>
              <a:buNone/>
            </a:pPr>
            <a:r>
              <a:rPr lang="en"/>
              <a:t>You are asking what is the color of the entire image inside the red box but i see two colors. So feed the idea that that’s </a:t>
            </a:r>
            <a:r>
              <a:rPr lang="en"/>
              <a:t>exactly</a:t>
            </a:r>
            <a:r>
              <a:rPr lang="en"/>
              <a:t> what we are asking our NNS to 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Best of luck with that</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95051016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95051016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Slide We layout the presentation plan</a:t>
            </a:r>
            <a:endParaRPr/>
          </a:p>
          <a:p>
            <a:pPr indent="0" lvl="0" marL="0" rtl="0" algn="l">
              <a:spcBef>
                <a:spcPts val="0"/>
              </a:spcBef>
              <a:spcAft>
                <a:spcPts val="0"/>
              </a:spcAft>
              <a:buNone/>
            </a:pPr>
            <a:r>
              <a:rPr lang="en"/>
              <a:t>(note to self first three slides are skimmed very fast)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136e4bfb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136e4bfb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there are three variations of that slider range test</a:t>
            </a:r>
            <a:endParaRPr/>
          </a:p>
          <a:p>
            <a:pPr indent="0" lvl="0" marL="0" rtl="0" algn="l">
              <a:spcBef>
                <a:spcPts val="0"/>
              </a:spcBef>
              <a:spcAft>
                <a:spcPts val="0"/>
              </a:spcAft>
              <a:buNone/>
            </a:pPr>
            <a:r>
              <a:rPr lang="en"/>
              <a:t>Moving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Expect questions on third image</a:t>
            </a:r>
            <a:endParaRPr/>
          </a:p>
          <a:p>
            <a:pPr indent="0" lvl="0" marL="0" rtl="0" algn="l">
              <a:spcBef>
                <a:spcPts val="0"/>
              </a:spcBef>
              <a:spcAft>
                <a:spcPts val="0"/>
              </a:spcAft>
              <a:buNone/>
            </a:pPr>
            <a:r>
              <a:rPr lang="en"/>
              <a:t>This is why time series data doesn’t work </a:t>
            </a:r>
            <a:endParaRPr/>
          </a:p>
          <a:p>
            <a:pPr indent="0" lvl="0" marL="0" rtl="0" algn="l">
              <a:spcBef>
                <a:spcPts val="0"/>
              </a:spcBef>
              <a:spcAft>
                <a:spcPts val="0"/>
              </a:spcAft>
              <a:buNone/>
            </a:pPr>
            <a:r>
              <a:rPr lang="en"/>
              <a:t>Well it doesn’t know what the third image will be </a:t>
            </a:r>
            <a:endParaRPr/>
          </a:p>
          <a:p>
            <a:pPr indent="0" lvl="0" marL="0" rtl="0" algn="l">
              <a:spcBef>
                <a:spcPts val="0"/>
              </a:spcBef>
              <a:spcAft>
                <a:spcPts val="0"/>
              </a:spcAft>
              <a:buNone/>
            </a:pPr>
            <a:r>
              <a:rPr lang="en"/>
              <a:t>So we have two more versions and finally our human annotated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BASIC RL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395051016f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395051016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there are three variations of that slider range test</a:t>
            </a:r>
            <a:endParaRPr/>
          </a:p>
          <a:p>
            <a:pPr indent="0" lvl="0" marL="0" rtl="0" algn="l">
              <a:spcBef>
                <a:spcPts val="0"/>
              </a:spcBef>
              <a:spcAft>
                <a:spcPts val="0"/>
              </a:spcAft>
              <a:buNone/>
            </a:pPr>
            <a:r>
              <a:rPr lang="en"/>
              <a:t>Moving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Expect questions on third image</a:t>
            </a:r>
            <a:endParaRPr/>
          </a:p>
          <a:p>
            <a:pPr indent="0" lvl="0" marL="0" rtl="0" algn="l">
              <a:spcBef>
                <a:spcPts val="0"/>
              </a:spcBef>
              <a:spcAft>
                <a:spcPts val="0"/>
              </a:spcAft>
              <a:buNone/>
            </a:pPr>
            <a:r>
              <a:rPr lang="en"/>
              <a:t>This is why time series data doesn’t work </a:t>
            </a:r>
            <a:endParaRPr/>
          </a:p>
          <a:p>
            <a:pPr indent="0" lvl="0" marL="0" rtl="0" algn="l">
              <a:spcBef>
                <a:spcPts val="0"/>
              </a:spcBef>
              <a:spcAft>
                <a:spcPts val="0"/>
              </a:spcAft>
              <a:buNone/>
            </a:pPr>
            <a:r>
              <a:rPr lang="en"/>
              <a:t>Well it doesn’t know what the third image will be </a:t>
            </a:r>
            <a:endParaRPr/>
          </a:p>
          <a:p>
            <a:pPr indent="0" lvl="0" marL="0" rtl="0" algn="l">
              <a:spcBef>
                <a:spcPts val="0"/>
              </a:spcBef>
              <a:spcAft>
                <a:spcPts val="0"/>
              </a:spcAft>
              <a:buNone/>
            </a:pPr>
            <a:r>
              <a:rPr lang="en"/>
              <a:t>So we have two more versions and finally our human </a:t>
            </a:r>
            <a:r>
              <a:rPr lang="en"/>
              <a:t>annotated</a:t>
            </a:r>
            <a:r>
              <a:rPr lang="en"/>
              <a: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BASIC RL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95051016f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395051016f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add live demo of probram. It was right about when we made this that we met with Cyril and the idea of finding these </a:t>
            </a:r>
            <a:r>
              <a:rPr lang="en"/>
              <a:t>boundaries</a:t>
            </a:r>
            <a:r>
              <a:rPr lang="en"/>
              <a:t> came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will be S1 ..make it for S1 s2 s3 s4 ..fix </a:t>
            </a:r>
            <a:r>
              <a:rPr lang="en"/>
              <a:t>previous</a:t>
            </a:r>
            <a:r>
              <a:rPr lang="en"/>
              <a:t> mistakes- JIVI”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s4? Add graph of human annotated data- &lt; draw graph&gt;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Got it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Gets actually 80-% accuracy</a:t>
            </a:r>
            <a:endParaRPr/>
          </a:p>
          <a:p>
            <a:pPr indent="0" lvl="0" marL="0" rtl="0" algn="l">
              <a:spcBef>
                <a:spcPts val="0"/>
              </a:spcBef>
              <a:spcAft>
                <a:spcPts val="0"/>
              </a:spcAft>
              <a:buNone/>
            </a:pPr>
            <a:r>
              <a:rPr lang="en"/>
              <a:t> Show how it doesnt pick certain options etc etc</a:t>
            </a:r>
            <a:endParaRPr/>
          </a:p>
          <a:p>
            <a:pPr indent="0" lvl="0" marL="0" rtl="0" algn="l">
              <a:spcBef>
                <a:spcPts val="0"/>
              </a:spcBef>
              <a:spcAft>
                <a:spcPts val="0"/>
              </a:spcAft>
              <a:buNone/>
            </a:pPr>
            <a:r>
              <a:rPr lang="en"/>
              <a:t>Include all weird ones </a:t>
            </a:r>
            <a:endParaRPr/>
          </a:p>
          <a:p>
            <a:pPr indent="0" lvl="0" marL="0" rtl="0" algn="l">
              <a:spcBef>
                <a:spcPts val="0"/>
              </a:spcBef>
              <a:spcAft>
                <a:spcPts val="0"/>
              </a:spcAft>
              <a:buNone/>
            </a:pPr>
            <a:r>
              <a:rPr lang="en"/>
              <a:t>This is blackhole.t</a:t>
            </a:r>
            <a:endParaRPr/>
          </a:p>
          <a:p>
            <a:pPr indent="0" lvl="0" marL="0" rtl="0" algn="l">
              <a:spcBef>
                <a:spcPts val="0"/>
              </a:spcBef>
              <a:spcAft>
                <a:spcPts val="0"/>
              </a:spcAft>
              <a:buNone/>
            </a:pPr>
            <a:r>
              <a:rPr lang="en"/>
              <a:t>This is only worked on if we have  time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Call out boundaries before leaving this slide. Zoom in on the right side image</a:t>
            </a:r>
            <a:endParaRPr/>
          </a:p>
          <a:p>
            <a:pPr indent="0" lvl="0" marL="0" rtl="0" algn="l">
              <a:spcBef>
                <a:spcPts val="0"/>
              </a:spcBef>
              <a:spcAft>
                <a:spcPts val="0"/>
              </a:spcAft>
              <a:buNone/>
            </a:pPr>
            <a:r>
              <a:rPr lang="en"/>
              <a:t>Show those boundaries. Those boundaries are what we are looking for </a:t>
            </a:r>
            <a:r>
              <a:rPr lang="en"/>
              <a:t>right? Thats when we know it switched from one to the other.. Now if we want to know when  a neural network will fail all we have to do is find these boundary points and find boundaries that dont make sense</a:t>
            </a:r>
            <a:endParaRPr/>
          </a:p>
          <a:p>
            <a:pPr indent="0" lvl="0" marL="0" rtl="0" algn="l">
              <a:spcBef>
                <a:spcPts val="0"/>
              </a:spcBef>
              <a:spcAft>
                <a:spcPts val="0"/>
              </a:spcAft>
              <a:buNone/>
            </a:pPr>
            <a:r>
              <a:rPr lang="en"/>
              <a:t> </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395051016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395051016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has been completed but now we have step 3. Find the </a:t>
            </a:r>
            <a:r>
              <a:rPr lang="en"/>
              <a:t>boundaries/limits of each plain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go</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136e4bfb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136e4bfb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set it equal to each other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395051016f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395051016f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set it </a:t>
            </a:r>
            <a:r>
              <a:rPr lang="en"/>
              <a:t>equal</a:t>
            </a:r>
            <a:r>
              <a:rPr lang="en"/>
              <a:t> to each other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136e4bfb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4136e4bfb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set it equal to each other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136e4bfb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136e4bfb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set it equal to each other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136e4bfb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136e4bfb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16 pages of latex you get down to this. Where C_n are all constants and B1,B2,B3 are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do what a normal person “Wont” do .and then you get typing for 16 pages because math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we get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equation on the left is what we are working with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constants C0 through C7 and we got our B1 to B3 below it and so we take out simplified equation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Just taking B and C as constants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And we ask wolfram again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Help us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it giveeesss ussss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395051016f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395051016f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who completed Diff. Eq. </a:t>
            </a:r>
            <a:r>
              <a:rPr lang="en"/>
              <a:t>Remember</a:t>
            </a:r>
            <a:r>
              <a:rPr lang="en"/>
              <a:t> </a:t>
            </a:r>
            <a:r>
              <a:rPr lang="en"/>
              <a:t>the</a:t>
            </a:r>
            <a:r>
              <a:rPr lang="en"/>
              <a:t> basics</a:t>
            </a:r>
            <a:endParaRPr/>
          </a:p>
          <a:p>
            <a:pPr indent="0" lvl="0" marL="0" rtl="0" algn="l">
              <a:spcBef>
                <a:spcPts val="0"/>
              </a:spcBef>
              <a:spcAft>
                <a:spcPts val="0"/>
              </a:spcAft>
              <a:buNone/>
            </a:pPr>
            <a:r>
              <a:rPr lang="en"/>
              <a:t>Dan takes over </a:t>
            </a:r>
            <a:endParaRPr/>
          </a:p>
          <a:p>
            <a:pPr indent="0" lvl="0" marL="0" rtl="0" algn="l">
              <a:spcBef>
                <a:spcPts val="0"/>
              </a:spcBef>
              <a:spcAft>
                <a:spcPts val="0"/>
              </a:spcAft>
              <a:buNone/>
            </a:pPr>
            <a:r>
              <a:rPr lang="en"/>
              <a:t>Given this differential equation </a:t>
            </a:r>
            <a:endParaRPr/>
          </a:p>
          <a:p>
            <a:pPr indent="0" lvl="0" marL="0" rtl="0" algn="l">
              <a:spcBef>
                <a:spcPts val="0"/>
              </a:spcBef>
              <a:spcAft>
                <a:spcPts val="0"/>
              </a:spcAft>
              <a:buNone/>
            </a:pPr>
            <a:r>
              <a:rPr lang="en"/>
              <a:t>This is the solution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95051016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395051016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pick of Title slide from this presentation Yes?as in what would you want the notes to be?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story starts with caution </a:t>
            </a:r>
            <a:endParaRPr/>
          </a:p>
          <a:p>
            <a:pPr indent="0" lvl="0" marL="0" rtl="0" algn="l">
              <a:spcBef>
                <a:spcPts val="0"/>
              </a:spcBef>
              <a:spcAft>
                <a:spcPts val="0"/>
              </a:spcAft>
              <a:buNone/>
            </a:pPr>
            <a:r>
              <a:rPr lang="en"/>
              <a:t>We want to explain </a:t>
            </a:r>
            <a:endParaRPr/>
          </a:p>
          <a:p>
            <a:pPr indent="0" lvl="0" marL="0" rtl="0" algn="l">
              <a:spcBef>
                <a:spcPts val="0"/>
              </a:spcBef>
              <a:spcAft>
                <a:spcPts val="0"/>
              </a:spcAft>
              <a:buNone/>
            </a:pPr>
            <a:r>
              <a:rPr lang="en"/>
              <a:t>PERFECT</a:t>
            </a:r>
            <a:endParaRPr/>
          </a:p>
          <a:p>
            <a:pPr indent="0" lvl="0" marL="0" rtl="0" algn="l">
              <a:spcBef>
                <a:spcPts val="0"/>
              </a:spcBef>
              <a:spcAft>
                <a:spcPts val="0"/>
              </a:spcAft>
              <a:buNone/>
            </a:pPr>
            <a:r>
              <a:rPr lang="en"/>
              <a:t>Story style format</a:t>
            </a:r>
            <a:endParaRPr/>
          </a:p>
          <a:p>
            <a:pPr indent="0" lvl="0" marL="0" rtl="0" algn="l">
              <a:spcBef>
                <a:spcPts val="0"/>
              </a:spcBef>
              <a:spcAft>
                <a:spcPts val="0"/>
              </a:spcAft>
              <a:buNone/>
            </a:pPr>
            <a:r>
              <a:rPr lang="en"/>
              <a:t>We walk them through each “Milestone? “</a:t>
            </a:r>
            <a:endParaRPr/>
          </a:p>
          <a:p>
            <a:pPr indent="0" lvl="0" marL="0" rtl="0" algn="l">
              <a:spcBef>
                <a:spcPts val="0"/>
              </a:spcBef>
              <a:spcAft>
                <a:spcPts val="0"/>
              </a:spcAft>
              <a:buNone/>
            </a:pPr>
            <a:r>
              <a:rPr lang="en"/>
              <a:t>Where we really picked it up ? OpenSet/ Closed Set / A drone following a human </a:t>
            </a:r>
            <a:endParaRPr/>
          </a:p>
          <a:p>
            <a:pPr indent="0" lvl="0" marL="0" rtl="0" algn="l">
              <a:spcBef>
                <a:spcPts val="0"/>
              </a:spcBef>
              <a:spcAft>
                <a:spcPts val="0"/>
              </a:spcAft>
              <a:buNone/>
            </a:pPr>
            <a:r>
              <a:rPr lang="en"/>
              <a:t>Quotes- “ Our story starts with the presentation caution .Doe anybody remember this? “ </a:t>
            </a:r>
            <a:r>
              <a:rPr lang="en"/>
              <a:t>pause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questions. Answer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4136e4bfb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4136e4bfb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those who completed Diff. Eq. Remember the basics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will know that the following is a “true” statement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equation on the other hand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THE HELL .ITs right there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a structure here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a pattern here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a way to maybe filter out the important parts or represent it in a  fashion that is useful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a an maths student and as an enginnering student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too much structure here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go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95051016f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395051016f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where we are at right now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write this in </a:t>
            </a:r>
            <a:r>
              <a:rPr lang="en"/>
              <a:t>matrix</a:t>
            </a:r>
            <a:r>
              <a:rPr lang="en"/>
              <a:t> notation </a:t>
            </a:r>
            <a:endParaRPr/>
          </a:p>
          <a:p>
            <a:pPr indent="0" lvl="0" marL="0" rtl="0" algn="l">
              <a:spcBef>
                <a:spcPts val="0"/>
              </a:spcBef>
              <a:spcAft>
                <a:spcPts val="0"/>
              </a:spcAft>
              <a:buNone/>
            </a:pPr>
            <a:r>
              <a:rPr lang="en"/>
              <a:t>You get an “i” term</a:t>
            </a:r>
            <a:endParaRPr/>
          </a:p>
          <a:p>
            <a:pPr indent="0" lvl="0" marL="0" rtl="0" algn="l">
              <a:spcBef>
                <a:spcPts val="0"/>
              </a:spcBef>
              <a:spcAft>
                <a:spcPts val="0"/>
              </a:spcAft>
              <a:buNone/>
            </a:pPr>
            <a:r>
              <a:rPr lang="en"/>
              <a:t>There are problems to that one too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Related math is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136e4bfb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136e4bfb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 experiment time talking about means?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Traversing an mnist image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Changing a pixel by plus or minus  1 and see if that changed the output of the neural net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important because it demonstrates that there are boundary conditions even in used neural nets on real problems like Gaussian NB and and MNIST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 we had a toy neural net .and we had a toy image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that same idea .could be applied to just an off the shelf net on any dataset it has learnt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Sooo. To conclude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important it demonstrated there are boundary conditions that you can use to apply on any learned net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&lt;TODO JIV&gt; if time permits</a:t>
            </a:r>
            <a:endParaRPr>
              <a:solidFill>
                <a:schemeClr val="dk1"/>
              </a:solidFill>
            </a:endParaRPr>
          </a:p>
          <a:p>
            <a:pPr indent="0" lvl="0" marL="0" rtl="0" algn="l">
              <a:spcBef>
                <a:spcPts val="0"/>
              </a:spcBef>
              <a:spcAft>
                <a:spcPts val="0"/>
              </a:spcAft>
              <a:buNone/>
            </a:pPr>
            <a:r>
              <a:rPr lang="en">
                <a:solidFill>
                  <a:schemeClr val="dk1"/>
                </a:solidFill>
              </a:rPr>
              <a:t>Moving on i guess?  Yeah yeah but just like some pointer for us to look and talk about. Any tiny pointer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395051016f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395051016f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Explicitly, the idea going foward is to convert this into a system of</a:t>
            </a:r>
            <a:endParaRPr/>
          </a:p>
          <a:p>
            <a:pPr indent="0" lvl="0" marL="0" rtl="0" algn="l">
              <a:spcBef>
                <a:spcPts val="0"/>
              </a:spcBef>
              <a:spcAft>
                <a:spcPts val="0"/>
              </a:spcAft>
              <a:buClr>
                <a:schemeClr val="dk1"/>
              </a:buClr>
              <a:buSzPts val="1100"/>
              <a:buFont typeface="Arial"/>
              <a:buNone/>
            </a:pPr>
            <a:r>
              <a:rPr lang="en"/>
              <a:t>differential equasions. Then use numerical meathods to get a ”close</a:t>
            </a:r>
            <a:endParaRPr/>
          </a:p>
          <a:p>
            <a:pPr indent="0" lvl="0" marL="0" rtl="0" algn="l">
              <a:spcBef>
                <a:spcPts val="0"/>
              </a:spcBef>
              <a:spcAft>
                <a:spcPts val="0"/>
              </a:spcAft>
              <a:buClr>
                <a:schemeClr val="dk1"/>
              </a:buClr>
              <a:buSzPts val="1100"/>
              <a:buFont typeface="Arial"/>
              <a:buNone/>
            </a:pPr>
            <a:r>
              <a:rPr lang="en"/>
              <a:t>enough” solution that can be computed in ”reasonable” time. Equ.</a:t>
            </a:r>
            <a:endParaRPr/>
          </a:p>
          <a:p>
            <a:pPr indent="0" lvl="0" marL="0" rtl="0" algn="l">
              <a:spcBef>
                <a:spcPts val="0"/>
              </a:spcBef>
              <a:spcAft>
                <a:spcPts val="0"/>
              </a:spcAft>
              <a:buClr>
                <a:schemeClr val="dk1"/>
              </a:buClr>
              <a:buSzPts val="1100"/>
              <a:buFont typeface="Arial"/>
              <a:buNone/>
            </a:pPr>
            <a:r>
              <a:rPr lang="en"/>
              <a:t>69 is directly related to the variable B. Whatever method used to</a:t>
            </a:r>
            <a:endParaRPr/>
          </a:p>
          <a:p>
            <a:pPr indent="0" lvl="0" marL="0" rtl="0" algn="l">
              <a:spcBef>
                <a:spcPts val="0"/>
              </a:spcBef>
              <a:spcAft>
                <a:spcPts val="0"/>
              </a:spcAft>
              <a:buClr>
                <a:schemeClr val="dk1"/>
              </a:buClr>
              <a:buSzPts val="1100"/>
              <a:buFont typeface="Arial"/>
              <a:buNone/>
            </a:pPr>
            <a:r>
              <a:rPr lang="en"/>
              <a:t>aproxomate B can be used again for the components of B. Since B is</a:t>
            </a:r>
            <a:endParaRPr/>
          </a:p>
          <a:p>
            <a:pPr indent="0" lvl="0" marL="0" rtl="0" algn="l">
              <a:spcBef>
                <a:spcPts val="0"/>
              </a:spcBef>
              <a:spcAft>
                <a:spcPts val="0"/>
              </a:spcAft>
              <a:buClr>
                <a:schemeClr val="dk1"/>
              </a:buClr>
              <a:buSzPts val="1100"/>
              <a:buFont typeface="Arial"/>
              <a:buNone/>
            </a:pPr>
            <a:r>
              <a:rPr lang="en"/>
              <a:t>not the variables we care about, this proccess will be generalizable,</a:t>
            </a:r>
            <a:endParaRPr/>
          </a:p>
          <a:p>
            <a:pPr indent="0" lvl="0" marL="0" rtl="0" algn="l">
              <a:spcBef>
                <a:spcPts val="0"/>
              </a:spcBef>
              <a:spcAft>
                <a:spcPts val="0"/>
              </a:spcAft>
              <a:buClr>
                <a:schemeClr val="dk1"/>
              </a:buClr>
              <a:buSzPts val="1100"/>
              <a:buFont typeface="Arial"/>
              <a:buNone/>
            </a:pPr>
            <a:r>
              <a:rPr lang="en"/>
              <a:t>and SHOULD scale to ”deaper” equasions (This translates to allowing</a:t>
            </a:r>
            <a:endParaRPr/>
          </a:p>
          <a:p>
            <a:pPr indent="0" lvl="0" marL="0" rtl="0" algn="l">
              <a:spcBef>
                <a:spcPts val="0"/>
              </a:spcBef>
              <a:spcAft>
                <a:spcPts val="0"/>
              </a:spcAft>
              <a:buClr>
                <a:schemeClr val="dk1"/>
              </a:buClr>
              <a:buSzPts val="1100"/>
              <a:buFont typeface="Arial"/>
              <a:buNone/>
            </a:pPr>
            <a:r>
              <a:rPr lang="en"/>
              <a:t>one to solve arbitrarily deap NN). It is also interesting to note that</a:t>
            </a:r>
            <a:endParaRPr/>
          </a:p>
          <a:p>
            <a:pPr indent="0" lvl="0" marL="0" rtl="0" algn="l">
              <a:spcBef>
                <a:spcPts val="0"/>
              </a:spcBef>
              <a:spcAft>
                <a:spcPts val="0"/>
              </a:spcAft>
              <a:buClr>
                <a:schemeClr val="dk1"/>
              </a:buClr>
              <a:buSzPts val="1100"/>
              <a:buFont typeface="Arial"/>
              <a:buNone/>
            </a:pPr>
            <a:r>
              <a:rPr lang="en"/>
              <a:t>x1 and x2 are not dependent variables. They are independent since</a:t>
            </a:r>
            <a:endParaRPr/>
          </a:p>
          <a:p>
            <a:pPr indent="0" lvl="0" marL="0" rtl="0" algn="l">
              <a:spcBef>
                <a:spcPts val="0"/>
              </a:spcBef>
              <a:spcAft>
                <a:spcPts val="0"/>
              </a:spcAft>
              <a:buClr>
                <a:schemeClr val="dk1"/>
              </a:buClr>
              <a:buSzPts val="1100"/>
              <a:buFont typeface="Arial"/>
              <a:buNone/>
            </a:pPr>
            <a:r>
              <a:rPr lang="en"/>
              <a:t>the value of input neuron 1 is not related to the input neuron 2</a:t>
            </a:r>
            <a:endParaRPr/>
          </a:p>
          <a:p>
            <a:pPr indent="0" lvl="0" marL="0" rtl="0" algn="l">
              <a:spcBef>
                <a:spcPts val="0"/>
              </a:spcBef>
              <a:spcAft>
                <a:spcPts val="0"/>
              </a:spcAft>
              <a:buClr>
                <a:schemeClr val="dk1"/>
              </a:buClr>
              <a:buSzPts val="1100"/>
              <a:buFont typeface="Arial"/>
              <a:buNone/>
            </a:pPr>
            <a:r>
              <a:rPr lang="en"/>
              <a:t>value. This impleis that for tasks such as image detection and image</a:t>
            </a:r>
            <a:endParaRPr/>
          </a:p>
          <a:p>
            <a:pPr indent="0" lvl="0" marL="0" rtl="0" algn="l">
              <a:spcBef>
                <a:spcPts val="0"/>
              </a:spcBef>
              <a:spcAft>
                <a:spcPts val="0"/>
              </a:spcAft>
              <a:buClr>
                <a:schemeClr val="dk1"/>
              </a:buClr>
              <a:buSzPts val="1100"/>
              <a:buFont typeface="Arial"/>
              <a:buNone/>
            </a:pPr>
            <a:r>
              <a:rPr lang="en"/>
              <a:t>processing where 1 pixel is not related to the value of another pixel</a:t>
            </a:r>
            <a:endParaRPr/>
          </a:p>
          <a:p>
            <a:pPr indent="0" lvl="0" marL="0" rtl="0" algn="l">
              <a:spcBef>
                <a:spcPts val="0"/>
              </a:spcBef>
              <a:spcAft>
                <a:spcPts val="0"/>
              </a:spcAft>
              <a:buClr>
                <a:schemeClr val="dk1"/>
              </a:buClr>
              <a:buSzPts val="1100"/>
              <a:buFont typeface="Arial"/>
              <a:buNone/>
            </a:pPr>
            <a:r>
              <a:rPr lang="en"/>
              <a:t>will be inherintly different than other tasks such as forcast predictions</a:t>
            </a:r>
            <a:endParaRPr/>
          </a:p>
          <a:p>
            <a:pPr indent="0" lvl="0" marL="0" rtl="0" algn="l">
              <a:spcBef>
                <a:spcPts val="0"/>
              </a:spcBef>
              <a:spcAft>
                <a:spcPts val="0"/>
              </a:spcAft>
              <a:buClr>
                <a:schemeClr val="dk1"/>
              </a:buClr>
              <a:buSzPts val="1100"/>
              <a:buFont typeface="Arial"/>
              <a:buNone/>
            </a:pPr>
            <a:r>
              <a:rPr lang="en"/>
              <a:t>(where sunlight, windspeed, terrane, etc. are all dependent on each</a:t>
            </a:r>
            <a:endParaRPr/>
          </a:p>
          <a:p>
            <a:pPr indent="0" lvl="0" marL="0" rtl="0" algn="l">
              <a:spcBef>
                <a:spcPts val="0"/>
              </a:spcBef>
              <a:spcAft>
                <a:spcPts val="0"/>
              </a:spcAft>
              <a:buClr>
                <a:schemeClr val="dk1"/>
              </a:buClr>
              <a:buSzPts val="1100"/>
              <a:buFont typeface="Arial"/>
              <a:buNone/>
            </a:pPr>
            <a:r>
              <a:rPr lang="en"/>
              <a:t>other). For our purposes, having x1 and x2 be indepenent means that</a:t>
            </a:r>
            <a:endParaRPr/>
          </a:p>
          <a:p>
            <a:pPr indent="0" lvl="0" marL="0" rtl="0" algn="l">
              <a:spcBef>
                <a:spcPts val="0"/>
              </a:spcBef>
              <a:spcAft>
                <a:spcPts val="0"/>
              </a:spcAft>
              <a:buClr>
                <a:schemeClr val="dk1"/>
              </a:buClr>
              <a:buSzPts val="1100"/>
              <a:buFont typeface="Arial"/>
              <a:buNone/>
            </a:pPr>
            <a:r>
              <a:rPr lang="en"/>
              <a:t>16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hey can be decoupled allsowing for simpler ODE meathods. Being</a:t>
            </a:r>
            <a:endParaRPr/>
          </a:p>
          <a:p>
            <a:pPr indent="0" lvl="0" marL="0" rtl="0" algn="l">
              <a:spcBef>
                <a:spcPts val="0"/>
              </a:spcBef>
              <a:spcAft>
                <a:spcPts val="0"/>
              </a:spcAft>
              <a:buClr>
                <a:schemeClr val="dk1"/>
              </a:buClr>
              <a:buSzPts val="1100"/>
              <a:buFont typeface="Arial"/>
              <a:buNone/>
            </a:pPr>
            <a:r>
              <a:rPr lang="en"/>
              <a:t>able to use simplar ODE methods means this will be be scaleable to</a:t>
            </a:r>
            <a:endParaRPr/>
          </a:p>
          <a:p>
            <a:pPr indent="0" lvl="0" marL="0" rtl="0" algn="l">
              <a:spcBef>
                <a:spcPts val="0"/>
              </a:spcBef>
              <a:spcAft>
                <a:spcPts val="0"/>
              </a:spcAft>
              <a:buClr>
                <a:schemeClr val="dk1"/>
              </a:buClr>
              <a:buSzPts val="1100"/>
              <a:buFont typeface="Arial"/>
              <a:buNone/>
            </a:pPr>
            <a:r>
              <a:rPr lang="en"/>
              <a:t>xn.</a:t>
            </a:r>
            <a:endParaRPr/>
          </a:p>
          <a:p>
            <a:pPr indent="0" lvl="0" marL="0" rtl="0" algn="l">
              <a:spcBef>
                <a:spcPts val="0"/>
              </a:spcBef>
              <a:spcAft>
                <a:spcPts val="0"/>
              </a:spcAft>
              <a:buClr>
                <a:schemeClr val="dk1"/>
              </a:buClr>
              <a:buSzPts val="1100"/>
              <a:buFont typeface="Arial"/>
              <a:buNone/>
            </a:pPr>
            <a:r>
              <a:rPr lang="en"/>
              <a:t>text</a:t>
            </a:r>
            <a:endParaRPr/>
          </a:p>
          <a:p>
            <a:pPr indent="0" lvl="0" marL="0" rtl="0" algn="l">
              <a:spcBef>
                <a:spcPts val="0"/>
              </a:spcBef>
              <a:spcAft>
                <a:spcPts val="0"/>
              </a:spcAft>
              <a:buClr>
                <a:schemeClr val="dk1"/>
              </a:buClr>
              <a:buSzPts val="1100"/>
              <a:buFont typeface="Arial"/>
              <a:buNone/>
            </a:pPr>
            <a:r>
              <a:rPr lang="en"/>
              <a:t>TLDR: By solving for B instead of directly for x1, x2 than there is a</a:t>
            </a:r>
            <a:endParaRPr/>
          </a:p>
          <a:p>
            <a:pPr indent="0" lvl="0" marL="0" rtl="0" algn="l">
              <a:spcBef>
                <a:spcPts val="0"/>
              </a:spcBef>
              <a:spcAft>
                <a:spcPts val="0"/>
              </a:spcAft>
              <a:buClr>
                <a:schemeClr val="dk1"/>
              </a:buClr>
              <a:buSzPts val="1100"/>
              <a:buFont typeface="Arial"/>
              <a:buNone/>
            </a:pPr>
            <a:r>
              <a:rPr lang="en"/>
              <a:t>method for solving Deep NN’s. Having x1, x2 be independent vari-</a:t>
            </a:r>
            <a:endParaRPr/>
          </a:p>
          <a:p>
            <a:pPr indent="0" lvl="0" marL="0" rtl="0" algn="l">
              <a:spcBef>
                <a:spcPts val="0"/>
              </a:spcBef>
              <a:spcAft>
                <a:spcPts val="0"/>
              </a:spcAft>
              <a:buClr>
                <a:schemeClr val="dk1"/>
              </a:buClr>
              <a:buSzPts val="1100"/>
              <a:buFont typeface="Arial"/>
              <a:buNone/>
            </a:pPr>
            <a:r>
              <a:rPr lang="en"/>
              <a:t>ables than we can solve for an arbitrary number of inputs.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 have seen this file before . This notes i understand .sorta except some words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395051016f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395051016f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in a talk .This was published in 2018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paper talks about taking a neural net and its complicated output function and representing it as a spline of many tinier functions specifically for the ReLu function and directives of it</a:t>
            </a:r>
            <a:endParaRPr/>
          </a:p>
          <a:p>
            <a:pPr indent="0" lvl="0" marL="0" rtl="0" algn="l">
              <a:spcBef>
                <a:spcPts val="0"/>
              </a:spcBef>
              <a:spcAft>
                <a:spcPts val="0"/>
              </a:spcAft>
              <a:buNone/>
            </a:pPr>
            <a:r>
              <a:rPr lang="en"/>
              <a:t>This work started to bridge the gap between </a:t>
            </a:r>
            <a:r>
              <a:rPr lang="en"/>
              <a:t>the mathematics of </a:t>
            </a:r>
            <a:r>
              <a:rPr lang="en"/>
              <a:t>machine learning and the rest of mathematics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136e4bfb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136e4bfb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showed all the papers side by side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Okay Never mind let me see if time permits </a:t>
            </a:r>
            <a:endParaRPr/>
          </a:p>
          <a:p>
            <a:pPr indent="0" lvl="0" marL="0" rtl="0" algn="l">
              <a:spcBef>
                <a:spcPts val="0"/>
              </a:spcBef>
              <a:spcAft>
                <a:spcPts val="0"/>
              </a:spcAft>
              <a:buNone/>
            </a:pPr>
            <a:r>
              <a:rPr lang="en"/>
              <a:t>Notes</a:t>
            </a:r>
            <a:endParaRPr/>
          </a:p>
          <a:p>
            <a:pPr indent="0" lvl="0" marL="0" rtl="0" algn="l">
              <a:spcBef>
                <a:spcPts val="0"/>
              </a:spcBef>
              <a:spcAft>
                <a:spcPts val="0"/>
              </a:spcAft>
              <a:buNone/>
            </a:pPr>
            <a:r>
              <a:rPr lang="en"/>
              <a:t> Dan- Paper is literally obscure maths </a:t>
            </a:r>
            <a:r>
              <a:rPr lang="en"/>
              <a:t>black</a:t>
            </a:r>
            <a:r>
              <a:rPr lang="en"/>
              <a:t> magic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claims</a:t>
            </a:r>
            <a:endParaRPr/>
          </a:p>
          <a:p>
            <a:pPr indent="0" lvl="0" marL="0" rtl="0" algn="l">
              <a:spcBef>
                <a:spcPts val="0"/>
              </a:spcBef>
              <a:spcAft>
                <a:spcPts val="0"/>
              </a:spcAft>
              <a:buNone/>
            </a:pPr>
            <a:r>
              <a:rPr lang="en"/>
              <a:t>It has bridged the gap between neural nets that use relu activation functions and the rest of mathematics and that it is a valid solution for Data fitting problems over function over a new </a:t>
            </a:r>
            <a:r>
              <a:rPr lang="en"/>
              <a:t>function</a:t>
            </a:r>
            <a:r>
              <a:rPr lang="en"/>
              <a:t> space. They define this function space as finite definite optimization space or variation-type spaces.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paper shows that Relue NN are valid solutions of the variational </a:t>
            </a:r>
            <a:r>
              <a:rPr lang="en"/>
              <a:t>optimization</a:t>
            </a:r>
            <a:r>
              <a:rPr lang="en"/>
              <a:t> problem in </a:t>
            </a:r>
            <a:r>
              <a:rPr lang="en"/>
              <a:t>Banach Space -&gt; “</a:t>
            </a:r>
            <a:r>
              <a:rPr lang="en"/>
              <a:t>optimization</a:t>
            </a:r>
            <a:r>
              <a:rPr lang="en"/>
              <a:t> hell”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395051016f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395051016f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395051016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395051016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395051016f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395051016f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questions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136e4bfb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136e4bfb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95051016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95051016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Largest </a:t>
            </a:r>
            <a:r>
              <a:rPr lang="en"/>
              <a:t>criticism</a:t>
            </a:r>
            <a:r>
              <a:rPr lang="en"/>
              <a:t> of this presentation was: it was unfocused.  “</a:t>
            </a:r>
            <a:r>
              <a:rPr lang="en"/>
              <a:t>Caution</a:t>
            </a:r>
            <a:r>
              <a:rPr lang="en"/>
              <a:t>” wasn’t clearly defined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on earth is caution. FRom the feedback we basically got </a:t>
            </a:r>
            <a:endParaRPr/>
          </a:p>
          <a:p>
            <a:pPr indent="-298450" lvl="0" marL="457200" rtl="0" algn="l">
              <a:spcBef>
                <a:spcPts val="0"/>
              </a:spcBef>
              <a:spcAft>
                <a:spcPts val="0"/>
              </a:spcAft>
              <a:buSzPts val="1100"/>
              <a:buAutoNum type="arabicParenR"/>
            </a:pPr>
            <a:r>
              <a:rPr lang="en"/>
              <a:t>Wtf</a:t>
            </a:r>
            <a:endParaRPr/>
          </a:p>
          <a:p>
            <a:pPr indent="-298450" lvl="0" marL="457200" rtl="0" algn="l">
              <a:spcBef>
                <a:spcPts val="0"/>
              </a:spcBef>
              <a:spcAft>
                <a:spcPts val="0"/>
              </a:spcAft>
              <a:buSzPts val="1100"/>
              <a:buAutoNum type="arabicParenR"/>
            </a:pPr>
            <a:r>
              <a:rPr lang="en"/>
              <a:t>This has been done</a:t>
            </a:r>
            <a:endParaRPr/>
          </a:p>
          <a:p>
            <a:pPr indent="0" lvl="0" marL="0" rtl="0" algn="l">
              <a:spcBef>
                <a:spcPts val="0"/>
              </a:spcBef>
              <a:spcAft>
                <a:spcPts val="0"/>
              </a:spcAft>
              <a:buNone/>
            </a:pPr>
            <a:r>
              <a:rPr lang="en"/>
              <a:t>This is cool Can you make it less vague</a:t>
            </a:r>
            <a:endParaRPr/>
          </a:p>
          <a:p>
            <a:pPr indent="0" lvl="0" marL="0" rtl="0" algn="l">
              <a:spcBef>
                <a:spcPts val="0"/>
              </a:spcBef>
              <a:spcAft>
                <a:spcPts val="0"/>
              </a:spcAft>
              <a:buNone/>
            </a:pPr>
            <a:r>
              <a:rPr lang="en"/>
              <a:t>It sounds cool </a:t>
            </a:r>
            <a:endParaRPr/>
          </a:p>
          <a:p>
            <a:pPr indent="0" lvl="0" marL="0" rtl="0" algn="l">
              <a:spcBef>
                <a:spcPts val="0"/>
              </a:spcBef>
              <a:spcAft>
                <a:spcPts val="0"/>
              </a:spcAft>
              <a:buNone/>
            </a:pPr>
            <a:r>
              <a:rPr lang="en"/>
              <a:t>Can you define what you want to show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 Joke slide(Semi serious slide. Because criticism is actually valid”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95051016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95051016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really focused in on the idea of when AI messes up.</a:t>
            </a:r>
            <a:endParaRPr/>
          </a:p>
          <a:p>
            <a:pPr indent="0" lvl="0" marL="0" rtl="0" algn="l">
              <a:spcBef>
                <a:spcPts val="0"/>
              </a:spcBef>
              <a:spcAft>
                <a:spcPts val="0"/>
              </a:spcAft>
              <a:buNone/>
            </a:pPr>
            <a:r>
              <a:rPr lang="en"/>
              <a:t> </a:t>
            </a:r>
            <a:br>
              <a:rPr lang="en"/>
            </a:br>
            <a:r>
              <a:rPr lang="en"/>
              <a:t>Taking that criticism we decided to focus on</a:t>
            </a:r>
            <a:endParaRPr/>
          </a:p>
          <a:p>
            <a:pPr indent="0" lvl="0" marL="0" rtl="0" algn="l">
              <a:spcBef>
                <a:spcPts val="0"/>
              </a:spcBef>
              <a:spcAft>
                <a:spcPts val="0"/>
              </a:spcAft>
              <a:buNone/>
            </a:pPr>
            <a:r>
              <a:rPr lang="en"/>
              <a:t>When does this thing fail ? </a:t>
            </a:r>
            <a:endParaRPr/>
          </a:p>
          <a:p>
            <a:pPr indent="0" lvl="0" marL="0" rtl="0" algn="l">
              <a:spcBef>
                <a:spcPts val="0"/>
              </a:spcBef>
              <a:spcAft>
                <a:spcPts val="0"/>
              </a:spcAft>
              <a:buNone/>
            </a:pPr>
            <a:r>
              <a:rPr lang="en"/>
              <a:t>Specifically not </a:t>
            </a:r>
            <a:r>
              <a:rPr lang="en"/>
              <a:t>succeed</a:t>
            </a:r>
            <a:r>
              <a:rPr lang="en"/>
              <a:t> but fail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95051016f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395051016f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Pulled directly from </a:t>
            </a:r>
            <a:r>
              <a:rPr lang="en" u="sng">
                <a:solidFill>
                  <a:schemeClr val="hlink"/>
                </a:solidFill>
                <a:hlinkClick r:id="rId2"/>
              </a:rPr>
              <a:t>https://www.ibm.com/watson/explainable-ai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on earth is XAI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2mins DAN in terms of math</a:t>
            </a:r>
            <a:endParaRPr/>
          </a:p>
          <a:p>
            <a:pPr indent="0" lvl="0" marL="0" rtl="0" algn="l">
              <a:spcBef>
                <a:spcPts val="0"/>
              </a:spcBef>
              <a:spcAft>
                <a:spcPts val="0"/>
              </a:spcAft>
              <a:buNone/>
            </a:pPr>
            <a:r>
              <a:rPr lang="en"/>
              <a:t>2mins of JIV which is how math lies?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5275" lvl="2" marL="1371600" rtl="0" algn="l">
              <a:lnSpc>
                <a:spcPct val="115000"/>
              </a:lnSpc>
              <a:spcBef>
                <a:spcPts val="0"/>
              </a:spcBef>
              <a:spcAft>
                <a:spcPts val="0"/>
              </a:spcAft>
              <a:buClr>
                <a:srgbClr val="202122"/>
              </a:buClr>
              <a:buSzPts val="1050"/>
              <a:buFont typeface="Arial"/>
              <a:buChar char="■"/>
            </a:pPr>
            <a:r>
              <a:rPr lang="en" sz="1050">
                <a:solidFill>
                  <a:srgbClr val="202122"/>
                </a:solidFill>
                <a:highlight>
                  <a:schemeClr val="lt1"/>
                </a:highlight>
              </a:rPr>
              <a:t>Accuracy is a key component of how successful the use of AI is in everyday operation. By running simulations and comparing XAI output to the results in the training data set, the prediction accuracy can be determined. The most popular technique used for this is Local Interpretable Model-Agnostic Explanations (LIME), which explains the prediction of classifiers by the ML algorithm.</a:t>
            </a:r>
            <a:endParaRPr sz="1050">
              <a:solidFill>
                <a:srgbClr val="202122"/>
              </a:solidFill>
              <a:highlight>
                <a:schemeClr val="lt1"/>
              </a:highlight>
            </a:endParaRPr>
          </a:p>
          <a:p>
            <a:pPr indent="-295275" lvl="1" marL="914400" rtl="0" algn="l">
              <a:lnSpc>
                <a:spcPct val="115000"/>
              </a:lnSpc>
              <a:spcBef>
                <a:spcPts val="0"/>
              </a:spcBef>
              <a:spcAft>
                <a:spcPts val="0"/>
              </a:spcAft>
              <a:buClr>
                <a:srgbClr val="202122"/>
              </a:buClr>
              <a:buSzPts val="1050"/>
              <a:buFont typeface="Arial"/>
              <a:buChar char="○"/>
            </a:pPr>
            <a:r>
              <a:rPr lang="en" sz="1050">
                <a:solidFill>
                  <a:srgbClr val="202122"/>
                </a:solidFill>
                <a:highlight>
                  <a:schemeClr val="lt1"/>
                </a:highlight>
              </a:rPr>
              <a:t>Traceability</a:t>
            </a:r>
            <a:endParaRPr sz="1050">
              <a:solidFill>
                <a:srgbClr val="202122"/>
              </a:solidFill>
              <a:highlight>
                <a:schemeClr val="lt1"/>
              </a:highlight>
            </a:endParaRPr>
          </a:p>
          <a:p>
            <a:pPr indent="-295275" lvl="2" marL="1371600" rtl="0" algn="l">
              <a:lnSpc>
                <a:spcPct val="115000"/>
              </a:lnSpc>
              <a:spcBef>
                <a:spcPts val="0"/>
              </a:spcBef>
              <a:spcAft>
                <a:spcPts val="0"/>
              </a:spcAft>
              <a:buClr>
                <a:srgbClr val="202122"/>
              </a:buClr>
              <a:buSzPts val="1050"/>
              <a:buFont typeface="Arial"/>
              <a:buChar char="■"/>
            </a:pPr>
            <a:r>
              <a:rPr lang="en" sz="1050">
                <a:solidFill>
                  <a:srgbClr val="202122"/>
                </a:solidFill>
                <a:highlight>
                  <a:schemeClr val="lt1"/>
                </a:highlight>
              </a:rPr>
              <a:t>Traceability is another key technique for accomplishing XAI. This is achieved, for example, by limiting the way decisions can be made and setting up a narrower scope for ML rules and features. An example of a traceability XAI technique is DeepLIFT (Deep Learning Important FeaTures), which compares the activation of each neuron to its reference neuron and shows a traceable link between each activated neuron and even shows dependencies between them.</a:t>
            </a:r>
            <a:endParaRPr sz="1050">
              <a:solidFill>
                <a:srgbClr val="202122"/>
              </a:solidFill>
              <a:highlight>
                <a:schemeClr val="lt1"/>
              </a:highlight>
            </a:endParaRPr>
          </a:p>
          <a:p>
            <a:pPr indent="-295275" lvl="1" marL="914400" rtl="0" algn="l">
              <a:lnSpc>
                <a:spcPct val="115000"/>
              </a:lnSpc>
              <a:spcBef>
                <a:spcPts val="0"/>
              </a:spcBef>
              <a:spcAft>
                <a:spcPts val="0"/>
              </a:spcAft>
              <a:buClr>
                <a:srgbClr val="202122"/>
              </a:buClr>
              <a:buSzPts val="1050"/>
              <a:buFont typeface="Arial"/>
              <a:buChar char="○"/>
            </a:pPr>
            <a:r>
              <a:rPr lang="en" sz="1050">
                <a:solidFill>
                  <a:srgbClr val="202122"/>
                </a:solidFill>
                <a:highlight>
                  <a:schemeClr val="lt1"/>
                </a:highlight>
              </a:rPr>
              <a:t>This is the human factor. Many people have a distrust in AI, yet to work with it efficiently, they need to learn to trust it. This is accomplished by educating the team working with the AI so they can understand how and why the AI makes decisions.</a:t>
            </a:r>
            <a:endParaRPr sz="1050">
              <a:solidFill>
                <a:srgbClr val="202122"/>
              </a:solidFill>
              <a:highlight>
                <a:schemeClr val="lt1"/>
              </a:highlight>
            </a:endParaRPr>
          </a:p>
          <a:p>
            <a:pPr indent="0" lvl="0" marL="0" rtl="0" algn="l">
              <a:lnSpc>
                <a:spcPct val="115000"/>
              </a:lnSpc>
              <a:spcBef>
                <a:spcPts val="1200"/>
              </a:spcBef>
              <a:spcAft>
                <a:spcPts val="0"/>
              </a:spcAft>
              <a:buNone/>
            </a:pPr>
            <a:r>
              <a:rPr lang="en" sz="1050">
                <a:solidFill>
                  <a:srgbClr val="202122"/>
                </a:solidFill>
                <a:highlight>
                  <a:schemeClr val="lt1"/>
                </a:highlight>
              </a:rPr>
              <a:t>While these are great noble ideas. They are not actually helping us in what we are trying to do. For example</a:t>
            </a:r>
            <a:endParaRPr sz="1050">
              <a:solidFill>
                <a:srgbClr val="202122"/>
              </a:solidFill>
              <a:highlight>
                <a:schemeClr val="lt1"/>
              </a:highlight>
            </a:endParaRPr>
          </a:p>
          <a:p>
            <a:pPr indent="0" lvl="0" marL="0" rtl="0" algn="l">
              <a:lnSpc>
                <a:spcPct val="115000"/>
              </a:lnSpc>
              <a:spcBef>
                <a:spcPts val="1200"/>
              </a:spcBef>
              <a:spcAft>
                <a:spcPts val="0"/>
              </a:spcAft>
              <a:buNone/>
            </a:pPr>
            <a:r>
              <a:rPr lang="en" sz="1050">
                <a:solidFill>
                  <a:srgbClr val="202122"/>
                </a:solidFill>
                <a:highlight>
                  <a:schemeClr val="lt1"/>
                </a:highlight>
              </a:rPr>
              <a:t>One of the most common practises for explainable AI is to have one neural net make a decision and have  another AI explain that to another user</a:t>
            </a:r>
            <a:endParaRPr sz="1050">
              <a:solidFill>
                <a:srgbClr val="202122"/>
              </a:solidFill>
              <a:highlight>
                <a:schemeClr val="lt1"/>
              </a:highlight>
            </a:endParaRPr>
          </a:p>
          <a:p>
            <a:pPr indent="0" lvl="0" marL="0" rtl="0" algn="l">
              <a:lnSpc>
                <a:spcPct val="115000"/>
              </a:lnSpc>
              <a:spcBef>
                <a:spcPts val="1200"/>
              </a:spcBef>
              <a:spcAft>
                <a:spcPts val="0"/>
              </a:spcAft>
              <a:buNone/>
            </a:pPr>
            <a:r>
              <a:rPr lang="en" sz="1050">
                <a:solidFill>
                  <a:srgbClr val="202122"/>
                </a:solidFill>
                <a:highlight>
                  <a:schemeClr val="lt1"/>
                </a:highlight>
              </a:rPr>
              <a:t>DIRECT QUOTE FROM JIV AND DAN- “ XAI according to our humble opinion is trying to explain a blackbox with another black box”</a:t>
            </a:r>
            <a:endParaRPr sz="1050">
              <a:solidFill>
                <a:srgbClr val="202122"/>
              </a:solidFill>
              <a:highlight>
                <a:schemeClr val="lt1"/>
              </a:highlight>
            </a:endParaRPr>
          </a:p>
          <a:p>
            <a:pPr indent="0" lvl="0" marL="0" rtl="0" algn="l">
              <a:lnSpc>
                <a:spcPct val="115000"/>
              </a:lnSpc>
              <a:spcBef>
                <a:spcPts val="1200"/>
              </a:spcBef>
              <a:spcAft>
                <a:spcPts val="0"/>
              </a:spcAft>
              <a:buNone/>
            </a:pPr>
            <a:r>
              <a:t/>
            </a:r>
            <a:endParaRPr sz="1050">
              <a:solidFill>
                <a:srgbClr val="202122"/>
              </a:solidFill>
              <a:highlight>
                <a:schemeClr val="lt1"/>
              </a:highlight>
            </a:endParaRPr>
          </a:p>
          <a:p>
            <a:pPr indent="0" lvl="0" marL="0" rtl="0" algn="l">
              <a:lnSpc>
                <a:spcPct val="115000"/>
              </a:lnSpc>
              <a:spcBef>
                <a:spcPts val="1200"/>
              </a:spcBef>
              <a:spcAft>
                <a:spcPts val="0"/>
              </a:spcAft>
              <a:buNone/>
            </a:pPr>
            <a:r>
              <a:rPr lang="en" sz="1050">
                <a:solidFill>
                  <a:srgbClr val="202122"/>
                </a:solidFill>
                <a:highlight>
                  <a:schemeClr val="lt1"/>
                </a:highlight>
              </a:rPr>
              <a:t>There are other approaches but they are not useful for us. They have fundamental basic principle problems that make it not really useful for us</a:t>
            </a:r>
            <a:endParaRPr sz="1050">
              <a:solidFill>
                <a:srgbClr val="202122"/>
              </a:solidFill>
              <a:highlight>
                <a:schemeClr val="lt1"/>
              </a:highlight>
            </a:endParaRPr>
          </a:p>
          <a:p>
            <a:pPr indent="0" lvl="0" marL="0" rtl="0" algn="l">
              <a:lnSpc>
                <a:spcPct val="115000"/>
              </a:lnSpc>
              <a:spcBef>
                <a:spcPts val="1200"/>
              </a:spcBef>
              <a:spcAft>
                <a:spcPts val="0"/>
              </a:spcAft>
              <a:buNone/>
            </a:pPr>
            <a:r>
              <a:rPr lang="en" sz="1050">
                <a:solidFill>
                  <a:srgbClr val="202122"/>
                </a:solidFill>
                <a:highlight>
                  <a:schemeClr val="lt1"/>
                </a:highlight>
              </a:rPr>
              <a:t>Questions will arise. Simple  answer. WE DONT CARE. What are its limits - note to jivi .(before running it .remember DAN)</a:t>
            </a:r>
            <a:br>
              <a:rPr lang="en" sz="1050">
                <a:solidFill>
                  <a:srgbClr val="202122"/>
                </a:solidFill>
                <a:highlight>
                  <a:schemeClr val="lt1"/>
                </a:highlight>
              </a:rPr>
            </a:br>
            <a:r>
              <a:rPr lang="en" sz="1050">
                <a:solidFill>
                  <a:srgbClr val="202122"/>
                </a:solidFill>
                <a:highlight>
                  <a:schemeClr val="lt1"/>
                </a:highlight>
              </a:rPr>
              <a:t>Next</a:t>
            </a:r>
            <a:endParaRPr sz="1050">
              <a:solidFill>
                <a:srgbClr val="202122"/>
              </a:solidFill>
              <a:highlight>
                <a:schemeClr val="lt1"/>
              </a:highlight>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b82268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b82268d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simplest of simplest of logic.</a:t>
            </a:r>
            <a:endParaRPr/>
          </a:p>
          <a:p>
            <a:pPr indent="0" lvl="0" marL="0" rtl="0" algn="l">
              <a:spcBef>
                <a:spcPts val="0"/>
              </a:spcBef>
              <a:spcAft>
                <a:spcPts val="0"/>
              </a:spcAft>
              <a:buNone/>
            </a:pPr>
            <a:r>
              <a:rPr lang="en"/>
              <a:t>Dimensionality </a:t>
            </a:r>
            <a:endParaRPr/>
          </a:p>
          <a:p>
            <a:pPr indent="0" lvl="0" marL="0" rtl="0" algn="l">
              <a:spcBef>
                <a:spcPts val="0"/>
              </a:spcBef>
              <a:spcAft>
                <a:spcPts val="0"/>
              </a:spcAft>
              <a:buNone/>
            </a:pPr>
            <a:r>
              <a:rPr lang="en"/>
              <a:t>What is dimensionality</a:t>
            </a:r>
            <a:endParaRPr/>
          </a:p>
          <a:p>
            <a:pPr indent="0" lvl="0" marL="0" rtl="0" algn="l">
              <a:spcBef>
                <a:spcPts val="0"/>
              </a:spcBef>
              <a:spcAft>
                <a:spcPts val="0"/>
              </a:spcAft>
              <a:buNone/>
            </a:pPr>
            <a:r>
              <a:rPr lang="en"/>
              <a:t>Features? - &gt; Engineers</a:t>
            </a:r>
            <a:endParaRPr/>
          </a:p>
          <a:p>
            <a:pPr indent="0" lvl="0" marL="0" rtl="0" algn="l">
              <a:spcBef>
                <a:spcPts val="0"/>
              </a:spcBef>
              <a:spcAft>
                <a:spcPts val="0"/>
              </a:spcAft>
              <a:buNone/>
            </a:pPr>
            <a:r>
              <a:rPr lang="en"/>
              <a:t>Dimensions&gt;?-&gt; Maths</a:t>
            </a:r>
            <a:endParaRPr/>
          </a:p>
          <a:p>
            <a:pPr indent="0" lvl="0" marL="0" rtl="0" algn="l">
              <a:spcBef>
                <a:spcPts val="0"/>
              </a:spcBef>
              <a:spcAft>
                <a:spcPts val="0"/>
              </a:spcAft>
              <a:buNone/>
            </a:pPr>
            <a:br>
              <a:rPr lang="en"/>
            </a:br>
            <a:r>
              <a:rPr lang="en"/>
              <a:t>AI engineers and Machine Learners have lost the forest focussing in on the trees - DAN &amp; JIV </a:t>
            </a:r>
            <a:endParaRPr/>
          </a:p>
          <a:p>
            <a:pPr indent="0" lvl="0" marL="0" rtl="0" algn="l">
              <a:spcBef>
                <a:spcPts val="0"/>
              </a:spcBef>
              <a:spcAft>
                <a:spcPts val="0"/>
              </a:spcAft>
              <a:buNone/>
            </a:pPr>
            <a:r>
              <a:rPr lang="en"/>
              <a:t>A specific example of this is this brute force approach</a:t>
            </a:r>
            <a:endParaRPr/>
          </a:p>
          <a:p>
            <a:pPr indent="0" lvl="0" marL="0" rtl="0" algn="l">
              <a:spcBef>
                <a:spcPts val="0"/>
              </a:spcBef>
              <a:spcAft>
                <a:spcPts val="0"/>
              </a:spcAft>
              <a:buNone/>
            </a:pPr>
            <a:r>
              <a:rPr lang="en"/>
              <a:t>Story telling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 Let </a:t>
            </a:r>
            <a:r>
              <a:rPr lang="en"/>
              <a:t>search</a:t>
            </a:r>
            <a:r>
              <a:rPr lang="en"/>
              <a:t> all of it</a:t>
            </a:r>
            <a:endParaRPr/>
          </a:p>
          <a:p>
            <a:pPr indent="0" lvl="0" marL="0" rtl="0" algn="l">
              <a:spcBef>
                <a:spcPts val="0"/>
              </a:spcBef>
              <a:spcAft>
                <a:spcPts val="0"/>
              </a:spcAft>
              <a:buNone/>
            </a:pPr>
            <a:r>
              <a:rPr lang="en"/>
              <a:t>Natural question- Well what is all of it</a:t>
            </a:r>
            <a:endParaRPr/>
          </a:p>
          <a:p>
            <a:pPr indent="0" lvl="0" marL="0" rtl="0" algn="l">
              <a:spcBef>
                <a:spcPts val="0"/>
              </a:spcBef>
              <a:spcAft>
                <a:spcPts val="0"/>
              </a:spcAft>
              <a:buNone/>
            </a:pPr>
            <a:r>
              <a:rPr lang="en"/>
              <a:t>Dan - Well next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b82268d9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b82268d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this is HOW BIG</a:t>
            </a:r>
            <a:endParaRPr/>
          </a:p>
          <a:p>
            <a:pPr indent="0" lvl="0" marL="0" rtl="0" algn="l">
              <a:spcBef>
                <a:spcPts val="0"/>
              </a:spcBef>
              <a:spcAft>
                <a:spcPts val="0"/>
              </a:spcAft>
              <a:buNone/>
            </a:pPr>
            <a:r>
              <a:rPr lang="en"/>
              <a:t>If we take a normal HD 720p image of RGB</a:t>
            </a:r>
            <a:endParaRPr/>
          </a:p>
          <a:p>
            <a:pPr indent="0" lvl="0" marL="0" rtl="0" algn="l">
              <a:spcBef>
                <a:spcPts val="0"/>
              </a:spcBef>
              <a:spcAft>
                <a:spcPts val="0"/>
              </a:spcAft>
              <a:buNone/>
            </a:pPr>
            <a:r>
              <a:rPr lang="en"/>
              <a:t>What are the dimensions</a:t>
            </a:r>
            <a:endParaRPr/>
          </a:p>
          <a:p>
            <a:pPr indent="0" lvl="0" marL="0" rtl="0" algn="l">
              <a:spcBef>
                <a:spcPts val="0"/>
              </a:spcBef>
              <a:spcAft>
                <a:spcPts val="0"/>
              </a:spcAft>
              <a:buNone/>
            </a:pPr>
            <a:r>
              <a:rPr lang="en"/>
              <a:t>If each and every pixel is dimension “Technically” </a:t>
            </a:r>
            <a:endParaRPr/>
          </a:p>
          <a:p>
            <a:pPr indent="0" lvl="0" marL="0" rtl="0" algn="l">
              <a:spcBef>
                <a:spcPts val="0"/>
              </a:spcBef>
              <a:spcAft>
                <a:spcPts val="0"/>
              </a:spcAft>
              <a:buNone/>
            </a:pPr>
            <a:r>
              <a:rPr lang="en"/>
              <a:t>Then the answer to the previous slide is a number that is </a:t>
            </a:r>
            <a:r>
              <a:rPr lang="en"/>
              <a:t>hilariously</a:t>
            </a:r>
            <a:r>
              <a:rPr lang="en"/>
              <a:t> larger than the atoms in the observable universe</a:t>
            </a:r>
            <a:endParaRPr/>
          </a:p>
          <a:p>
            <a:pPr indent="0" lvl="0" marL="0" rtl="0" algn="l">
              <a:spcBef>
                <a:spcPts val="0"/>
              </a:spcBef>
              <a:spcAft>
                <a:spcPts val="0"/>
              </a:spcAft>
              <a:buNone/>
            </a:pPr>
            <a:r>
              <a:rPr lang="en"/>
              <a:t>And this is logically natural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Things get lost</a:t>
            </a:r>
            <a:endParaRPr/>
          </a:p>
          <a:p>
            <a:pPr indent="0" lvl="0" marL="0" rtl="0" algn="l">
              <a:spcBef>
                <a:spcPts val="0"/>
              </a:spcBef>
              <a:spcAft>
                <a:spcPts val="0"/>
              </a:spcAft>
              <a:buNone/>
            </a:pPr>
            <a:r>
              <a:rPr lang="en"/>
              <a:t>Idea of getting lost by being in a environment that is already too big to observe or actually keep track of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Simple idea</a:t>
            </a:r>
            <a:endParaRPr/>
          </a:p>
          <a:p>
            <a:pPr indent="0" lvl="0" marL="0" rtl="0" algn="l">
              <a:spcBef>
                <a:spcPts val="0"/>
              </a:spcBef>
              <a:spcAft>
                <a:spcPts val="0"/>
              </a:spcAft>
              <a:buNone/>
            </a:pPr>
            <a:r>
              <a:rPr lang="en"/>
              <a:t>Find a marble in a circle</a:t>
            </a:r>
            <a:endParaRPr/>
          </a:p>
          <a:p>
            <a:pPr indent="0" lvl="0" marL="0" rtl="0" algn="l">
              <a:spcBef>
                <a:spcPts val="0"/>
              </a:spcBef>
              <a:spcAft>
                <a:spcPts val="0"/>
              </a:spcAft>
              <a:buNone/>
            </a:pPr>
            <a:r>
              <a:rPr lang="en"/>
              <a:t>Find a marble in a bucket of water.</a:t>
            </a:r>
            <a:endParaRPr/>
          </a:p>
          <a:p>
            <a:pPr indent="0" lvl="0" marL="0" rtl="0" algn="l">
              <a:spcBef>
                <a:spcPts val="0"/>
              </a:spcBef>
              <a:spcAft>
                <a:spcPts val="0"/>
              </a:spcAft>
              <a:buNone/>
            </a:pPr>
            <a:r>
              <a:rPr lang="en"/>
              <a:t>(pause)</a:t>
            </a:r>
            <a:endParaRPr/>
          </a:p>
          <a:p>
            <a:pPr indent="0" lvl="0" marL="0" rtl="0" algn="l">
              <a:spcBef>
                <a:spcPts val="0"/>
              </a:spcBef>
              <a:spcAft>
                <a:spcPts val="0"/>
              </a:spcAft>
              <a:buNone/>
            </a:pPr>
            <a:r>
              <a:rPr lang="en"/>
              <a:t>Now take that bucket and imagine it in 2d. Will it be easier or harder to find the marble in the 2d bucket.?i.e circle</a:t>
            </a:r>
            <a:endParaRPr/>
          </a:p>
          <a:p>
            <a:pPr indent="0" lvl="0" marL="0" rtl="0" algn="l">
              <a:spcBef>
                <a:spcPts val="0"/>
              </a:spcBef>
              <a:spcAft>
                <a:spcPts val="0"/>
              </a:spcAft>
              <a:buNone/>
            </a:pPr>
            <a:r>
              <a:rPr lang="en"/>
              <a:t>(pause)</a:t>
            </a:r>
            <a:endParaRPr/>
          </a:p>
          <a:p>
            <a:pPr indent="0" lvl="0" marL="0" rtl="0" algn="l">
              <a:spcBef>
                <a:spcPts val="0"/>
              </a:spcBef>
              <a:spcAft>
                <a:spcPts val="0"/>
              </a:spcAft>
              <a:buClr>
                <a:schemeClr val="dk1"/>
              </a:buClr>
              <a:buSzPts val="1100"/>
              <a:buFont typeface="Arial"/>
              <a:buNone/>
            </a:pPr>
            <a:r>
              <a:rPr lang="en">
                <a:solidFill>
                  <a:schemeClr val="dk1"/>
                </a:solidFill>
              </a:rPr>
              <a:t>Now take that 2d bucket and imagine it in 1d. Will it be easier or harder to find the marble in the 1d bucket.?i.e a line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(pause)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 naturally going down in dimensions is easier to find a marble in a bucket.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if we make our 3d bucket, 4d? Will it be easier to harder to find our marble?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&lt;Pause&gt;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Audience has to answer this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imagine a bucket in 10,000 dimensions.  How about </a:t>
            </a:r>
            <a:r>
              <a:rPr lang="en" sz="2250">
                <a:solidFill>
                  <a:srgbClr val="202124"/>
                </a:solidFill>
                <a:highlight>
                  <a:srgbClr val="FFFFFF"/>
                </a:highlight>
                <a:latin typeface="Roboto"/>
                <a:ea typeface="Roboto"/>
                <a:cs typeface="Roboto"/>
                <a:sym typeface="Roboto"/>
              </a:rPr>
              <a:t>921600</a:t>
            </a:r>
            <a:r>
              <a:rPr lang="en">
                <a:solidFill>
                  <a:schemeClr val="dk1"/>
                </a:solidFill>
              </a:rPr>
              <a:t>dimensions. (the exponent)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replace that marble or point with an input you care about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should feel intuitive . (Expect questions here. BE PATIENT TO BREAK IT DOWN - Note to JIV)</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Is it easier or harder to find the marble in higher dimensions?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kBcKPUYYxFOV710_ntfHb9JrcYh0zXWH/view" TargetMode="External"/><Relationship Id="rId4" Type="http://schemas.openxmlformats.org/officeDocument/2006/relationships/image" Target="../media/image29.jpg"/><Relationship Id="rId5" Type="http://schemas.openxmlformats.org/officeDocument/2006/relationships/image" Target="../media/image7.png"/><Relationship Id="rId6"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hyperlink" Target="https://drive.google.com/file/d/1E5riOt3Dg_wGxwqwxixbAvKhB1-GSg4o/view?usp=share_lin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hyperlink" Target="https://drive.google.com/file/d/1E5riOt3Dg_wGxwqwxixbAvKhB1-GSg4o/view?usp=share_lin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41.png"/><Relationship Id="rId7" Type="http://schemas.openxmlformats.org/officeDocument/2006/relationships/image" Target="../media/image25.png"/><Relationship Id="rId8"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7.png"/><Relationship Id="rId7"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7.png"/><Relationship Id="rId6"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ai.plainenglish.io/neural-networks-for-beginners-b54e8e118c7" TargetMode="External"/><Relationship Id="rId4" Type="http://schemas.openxmlformats.org/officeDocument/2006/relationships/hyperlink" Target="https://www.ibm.com/watson/explainable-ai" TargetMode="External"/><Relationship Id="rId10" Type="http://schemas.openxmlformats.org/officeDocument/2006/relationships/hyperlink" Target="https://drive.google.com/file/d/1E5riOt3Dg_wGxwqwxixbAvKhB1-GSg4o/view?usp=share_link" TargetMode="External"/><Relationship Id="rId9" Type="http://schemas.openxmlformats.org/officeDocument/2006/relationships/hyperlink" Target="https://www.wolframalpha.com/" TargetMode="External"/><Relationship Id="rId5" Type="http://schemas.openxmlformats.org/officeDocument/2006/relationships/hyperlink" Target="https://ieeexplore.ieee.org/abstract/document/1532820" TargetMode="External"/><Relationship Id="rId6" Type="http://schemas.openxmlformats.org/officeDocument/2006/relationships/hyperlink" Target="https://ieeexplore.ieee.org/abstract/document/7552539" TargetMode="External"/><Relationship Id="rId7" Type="http://schemas.openxmlformats.org/officeDocument/2006/relationships/hyperlink" Target="https://proceedings.neurips.cc/paper/2019/hash/80537a945c7aaa788ccfcdf1b99b5d8f-Abstract.html" TargetMode="External"/><Relationship Id="rId8" Type="http://schemas.openxmlformats.org/officeDocument/2006/relationships/hyperlink" Target="https://en.wikipedia.org/wiki/Explainable_artificial_intelligenc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Explainable_artificial_intelligence#cite_note-1" TargetMode="External"/><Relationship Id="rId4" Type="http://schemas.openxmlformats.org/officeDocument/2006/relationships/hyperlink" Target="https://en.wikipedia.org/wiki/Artificial_intelligenc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387608"/>
            <a:ext cx="5361300" cy="144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Visualizing Neural Nets</a:t>
            </a:r>
            <a:endParaRPr/>
          </a:p>
        </p:txBody>
      </p:sp>
      <p:sp>
        <p:nvSpPr>
          <p:cNvPr id="129" name="Google Shape;129;p13"/>
          <p:cNvSpPr txBox="1"/>
          <p:nvPr>
            <p:ph idx="1" type="subTitle"/>
          </p:nvPr>
        </p:nvSpPr>
        <p:spPr>
          <a:xfrm>
            <a:off x="1858700" y="30570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Daniel Fishbein and Jivitesh Debata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819150" y="542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Paper published in 2021 </a:t>
            </a:r>
            <a:endParaRPr/>
          </a:p>
        </p:txBody>
      </p:sp>
      <p:pic>
        <p:nvPicPr>
          <p:cNvPr id="185" name="Google Shape;185;p22"/>
          <p:cNvPicPr preferRelativeResize="0"/>
          <p:nvPr/>
        </p:nvPicPr>
        <p:blipFill>
          <a:blip r:embed="rId3">
            <a:alphaModFix/>
          </a:blip>
          <a:stretch>
            <a:fillRect/>
          </a:stretch>
        </p:blipFill>
        <p:spPr>
          <a:xfrm>
            <a:off x="987377" y="1279923"/>
            <a:ext cx="6896800" cy="3483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moment of </a:t>
            </a:r>
            <a:r>
              <a:rPr lang="en"/>
              <a:t>clarity</a:t>
            </a:r>
            <a:endParaRPr/>
          </a:p>
        </p:txBody>
      </p:sp>
      <p:sp>
        <p:nvSpPr>
          <p:cNvPr id="191" name="Google Shape;191;p23"/>
          <p:cNvSpPr txBox="1"/>
          <p:nvPr>
            <p:ph idx="1" type="body"/>
          </p:nvPr>
        </p:nvSpPr>
        <p:spPr>
          <a:xfrm>
            <a:off x="819150" y="1687400"/>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923"/>
              <a:t>Machine learning, </a:t>
            </a:r>
            <a:r>
              <a:rPr lang="en" sz="1923"/>
              <a:t>specifically Neural Nets, is taught as: “The weights are randomly initialized and optimized during the training to minimize a loss function.” - [1]. “The Network is trying to find the ‘local minima’ where it gets the best results” - Every Introduction to AI ever. ~CSCI 635</a:t>
            </a:r>
            <a:endParaRPr sz="1923"/>
          </a:p>
          <a:p>
            <a:pPr indent="0" lvl="0" marL="0" rtl="0" algn="l">
              <a:spcBef>
                <a:spcPts val="1200"/>
              </a:spcBef>
              <a:spcAft>
                <a:spcPts val="0"/>
              </a:spcAft>
              <a:buNone/>
            </a:pPr>
            <a:r>
              <a:rPr b="1" lang="en" sz="2100"/>
              <a:t>What if we didn’t care about finding a better minima and wanted to view the minima we are at?</a:t>
            </a:r>
            <a:endParaRPr b="1" sz="2100"/>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24"/>
          <p:cNvSpPr txBox="1"/>
          <p:nvPr>
            <p:ph type="title"/>
          </p:nvPr>
        </p:nvSpPr>
        <p:spPr>
          <a:xfrm>
            <a:off x="819150" y="4367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t>
            </a:r>
            <a:r>
              <a:rPr lang="en"/>
              <a:t>iew the minima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7" name="Google Shape;197;p24"/>
          <p:cNvPicPr preferRelativeResize="0"/>
          <p:nvPr/>
        </p:nvPicPr>
        <p:blipFill rotWithShape="1">
          <a:blip r:embed="rId3">
            <a:alphaModFix/>
          </a:blip>
          <a:srcRect b="0" l="0" r="0" t="0"/>
          <a:stretch/>
        </p:blipFill>
        <p:spPr>
          <a:xfrm>
            <a:off x="1839900" y="1193500"/>
            <a:ext cx="5308550" cy="337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Goal</a:t>
            </a:r>
            <a:endParaRPr/>
          </a:p>
        </p:txBody>
      </p:sp>
      <p:sp>
        <p:nvSpPr>
          <p:cNvPr id="203" name="Google Shape;203;p25"/>
          <p:cNvSpPr txBox="1"/>
          <p:nvPr>
            <p:ph idx="1" type="body"/>
          </p:nvPr>
        </p:nvSpPr>
        <p:spPr>
          <a:xfrm>
            <a:off x="819150" y="1800200"/>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AutoNum type="arabicPeriod"/>
            </a:pPr>
            <a:r>
              <a:rPr lang="en" sz="1700"/>
              <a:t>Visualize what this landscape could look like.</a:t>
            </a:r>
            <a:endParaRPr sz="1700"/>
          </a:p>
          <a:p>
            <a:pPr indent="-336550" lvl="0" marL="457200" rtl="0" algn="l">
              <a:spcBef>
                <a:spcPts val="0"/>
              </a:spcBef>
              <a:spcAft>
                <a:spcPts val="0"/>
              </a:spcAft>
              <a:buSzPts val="1700"/>
              <a:buAutoNum type="arabicPeriod"/>
            </a:pPr>
            <a:r>
              <a:rPr lang="en" sz="1700"/>
              <a:t>Visualise this landscape in an actual NN</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819150" y="510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Previous work:</a:t>
            </a:r>
            <a:endParaRPr/>
          </a:p>
        </p:txBody>
      </p:sp>
      <p:pic>
        <p:nvPicPr>
          <p:cNvPr id="209" name="Google Shape;209;p26"/>
          <p:cNvPicPr preferRelativeResize="0"/>
          <p:nvPr/>
        </p:nvPicPr>
        <p:blipFill rotWithShape="1">
          <a:blip r:embed="rId3">
            <a:alphaModFix/>
          </a:blip>
          <a:srcRect b="0" l="-1153" r="0" t="0"/>
          <a:stretch/>
        </p:blipFill>
        <p:spPr>
          <a:xfrm>
            <a:off x="1543050" y="1161625"/>
            <a:ext cx="5673525" cy="3560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819150" y="510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Previous work:</a:t>
            </a:r>
            <a:endParaRPr/>
          </a:p>
        </p:txBody>
      </p:sp>
      <p:pic>
        <p:nvPicPr>
          <p:cNvPr id="215" name="Google Shape;215;p27"/>
          <p:cNvPicPr preferRelativeResize="0"/>
          <p:nvPr/>
        </p:nvPicPr>
        <p:blipFill rotWithShape="1">
          <a:blip r:embed="rId3">
            <a:alphaModFix/>
          </a:blip>
          <a:srcRect b="0" l="-1153" r="0" t="0"/>
          <a:stretch/>
        </p:blipFill>
        <p:spPr>
          <a:xfrm>
            <a:off x="1543050" y="1161625"/>
            <a:ext cx="5673525" cy="3560325"/>
          </a:xfrm>
          <a:prstGeom prst="rect">
            <a:avLst/>
          </a:prstGeom>
          <a:noFill/>
          <a:ln>
            <a:noFill/>
          </a:ln>
        </p:spPr>
      </p:pic>
      <p:sp>
        <p:nvSpPr>
          <p:cNvPr id="216" name="Google Shape;216;p27"/>
          <p:cNvSpPr/>
          <p:nvPr/>
        </p:nvSpPr>
        <p:spPr>
          <a:xfrm>
            <a:off x="927350" y="4178650"/>
            <a:ext cx="758400" cy="543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819150" y="510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Previous work:</a:t>
            </a:r>
            <a:endParaRPr/>
          </a:p>
        </p:txBody>
      </p:sp>
      <p:pic>
        <p:nvPicPr>
          <p:cNvPr id="222" name="Google Shape;222;p28"/>
          <p:cNvPicPr preferRelativeResize="0"/>
          <p:nvPr/>
        </p:nvPicPr>
        <p:blipFill rotWithShape="1">
          <a:blip r:embed="rId3">
            <a:alphaModFix/>
          </a:blip>
          <a:srcRect b="0" l="-1153" r="0" t="0"/>
          <a:stretch/>
        </p:blipFill>
        <p:spPr>
          <a:xfrm>
            <a:off x="1543050" y="1161625"/>
            <a:ext cx="5673525" cy="3560325"/>
          </a:xfrm>
          <a:prstGeom prst="rect">
            <a:avLst/>
          </a:prstGeom>
          <a:noFill/>
          <a:ln>
            <a:noFill/>
          </a:ln>
        </p:spPr>
      </p:pic>
      <p:sp>
        <p:nvSpPr>
          <p:cNvPr id="223" name="Google Shape;223;p28"/>
          <p:cNvSpPr/>
          <p:nvPr/>
        </p:nvSpPr>
        <p:spPr>
          <a:xfrm>
            <a:off x="927350" y="4178650"/>
            <a:ext cx="758400" cy="543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2424600" y="3853900"/>
            <a:ext cx="1457400" cy="1192800"/>
          </a:xfrm>
          <a:prstGeom prst="mathMultiply">
            <a:avLst>
              <a:gd fmla="val 23520" name="adj1"/>
            </a:avLst>
          </a:prstGeom>
          <a:solidFill>
            <a:srgbClr val="FF0000"/>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819150" y="7695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work:</a:t>
            </a:r>
            <a:endParaRPr/>
          </a:p>
          <a:p>
            <a:pPr indent="0" lvl="0" marL="0" rtl="0" algn="l">
              <a:spcBef>
                <a:spcPts val="0"/>
              </a:spcBef>
              <a:spcAft>
                <a:spcPts val="0"/>
              </a:spcAft>
              <a:buNone/>
            </a:pPr>
            <a:r>
              <a:t/>
            </a:r>
            <a:endParaRPr/>
          </a:p>
        </p:txBody>
      </p:sp>
      <p:pic>
        <p:nvPicPr>
          <p:cNvPr id="230" name="Google Shape;230;p29"/>
          <p:cNvPicPr preferRelativeResize="0"/>
          <p:nvPr/>
        </p:nvPicPr>
        <p:blipFill>
          <a:blip r:embed="rId3">
            <a:alphaModFix/>
          </a:blip>
          <a:stretch>
            <a:fillRect/>
          </a:stretch>
        </p:blipFill>
        <p:spPr>
          <a:xfrm>
            <a:off x="316700" y="1661925"/>
            <a:ext cx="4706783" cy="3038500"/>
          </a:xfrm>
          <a:prstGeom prst="rect">
            <a:avLst/>
          </a:prstGeom>
          <a:noFill/>
          <a:ln>
            <a:noFill/>
          </a:ln>
        </p:spPr>
      </p:pic>
      <p:pic>
        <p:nvPicPr>
          <p:cNvPr id="231" name="Google Shape;231;p29"/>
          <p:cNvPicPr preferRelativeResize="0"/>
          <p:nvPr/>
        </p:nvPicPr>
        <p:blipFill>
          <a:blip r:embed="rId4">
            <a:alphaModFix/>
          </a:blip>
          <a:stretch>
            <a:fillRect/>
          </a:stretch>
        </p:blipFill>
        <p:spPr>
          <a:xfrm>
            <a:off x="4172575" y="769550"/>
            <a:ext cx="4706775" cy="155685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work:</a:t>
            </a:r>
            <a:endParaRPr/>
          </a:p>
          <a:p>
            <a:pPr indent="0" lvl="0" marL="0" rtl="0" algn="l">
              <a:spcBef>
                <a:spcPts val="0"/>
              </a:spcBef>
              <a:spcAft>
                <a:spcPts val="0"/>
              </a:spcAft>
              <a:buNone/>
            </a:pPr>
            <a:r>
              <a:t/>
            </a:r>
            <a:endParaRPr/>
          </a:p>
        </p:txBody>
      </p:sp>
      <p:pic>
        <p:nvPicPr>
          <p:cNvPr id="237" name="Google Shape;237;p30"/>
          <p:cNvPicPr preferRelativeResize="0"/>
          <p:nvPr/>
        </p:nvPicPr>
        <p:blipFill>
          <a:blip r:embed="rId3">
            <a:alphaModFix/>
          </a:blip>
          <a:stretch>
            <a:fillRect/>
          </a:stretch>
        </p:blipFill>
        <p:spPr>
          <a:xfrm>
            <a:off x="266125" y="1800200"/>
            <a:ext cx="5498479" cy="3038501"/>
          </a:xfrm>
          <a:prstGeom prst="rect">
            <a:avLst/>
          </a:prstGeom>
          <a:noFill/>
          <a:ln>
            <a:noFill/>
          </a:ln>
        </p:spPr>
      </p:pic>
      <p:pic>
        <p:nvPicPr>
          <p:cNvPr id="238" name="Google Shape;238;p30"/>
          <p:cNvPicPr preferRelativeResize="0"/>
          <p:nvPr/>
        </p:nvPicPr>
        <p:blipFill>
          <a:blip r:embed="rId4">
            <a:alphaModFix/>
          </a:blip>
          <a:stretch>
            <a:fillRect/>
          </a:stretch>
        </p:blipFill>
        <p:spPr>
          <a:xfrm>
            <a:off x="5194950" y="317800"/>
            <a:ext cx="3650850" cy="2050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819150" y="5422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work:</a:t>
            </a:r>
            <a:endParaRPr/>
          </a:p>
          <a:p>
            <a:pPr indent="0" lvl="0" marL="0" rtl="0" algn="l">
              <a:spcBef>
                <a:spcPts val="0"/>
              </a:spcBef>
              <a:spcAft>
                <a:spcPts val="0"/>
              </a:spcAft>
              <a:buNone/>
            </a:pPr>
            <a:r>
              <a:t/>
            </a:r>
            <a:endParaRPr/>
          </a:p>
        </p:txBody>
      </p:sp>
      <p:pic>
        <p:nvPicPr>
          <p:cNvPr id="244" name="Google Shape;244;p31"/>
          <p:cNvPicPr preferRelativeResize="0"/>
          <p:nvPr/>
        </p:nvPicPr>
        <p:blipFill>
          <a:blip r:embed="rId3">
            <a:alphaModFix/>
          </a:blip>
          <a:stretch>
            <a:fillRect/>
          </a:stretch>
        </p:blipFill>
        <p:spPr>
          <a:xfrm>
            <a:off x="6326125" y="208600"/>
            <a:ext cx="2485623" cy="3038500"/>
          </a:xfrm>
          <a:prstGeom prst="rect">
            <a:avLst/>
          </a:prstGeom>
          <a:noFill/>
          <a:ln>
            <a:noFill/>
          </a:ln>
        </p:spPr>
      </p:pic>
      <p:pic>
        <p:nvPicPr>
          <p:cNvPr id="245" name="Google Shape;245;p31"/>
          <p:cNvPicPr preferRelativeResize="0"/>
          <p:nvPr/>
        </p:nvPicPr>
        <p:blipFill>
          <a:blip r:embed="rId4">
            <a:alphaModFix/>
          </a:blip>
          <a:stretch>
            <a:fillRect/>
          </a:stretch>
        </p:blipFill>
        <p:spPr>
          <a:xfrm>
            <a:off x="699700" y="1614125"/>
            <a:ext cx="5492869" cy="3038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398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0000"/>
                </a:solidFill>
              </a:rPr>
              <a:t>ARITHMOPHOBIA WARNING</a:t>
            </a:r>
            <a:endParaRPr b="1">
              <a:solidFill>
                <a:srgbClr val="FF0000"/>
              </a:solidFill>
            </a:endParaRPr>
          </a:p>
          <a:p>
            <a:pPr indent="0" lvl="0" marL="0" rtl="0" algn="ctr">
              <a:spcBef>
                <a:spcPts val="0"/>
              </a:spcBef>
              <a:spcAft>
                <a:spcPts val="0"/>
              </a:spcAft>
              <a:buNone/>
            </a:pPr>
            <a:r>
              <a:t/>
            </a:r>
            <a:endParaRPr b="1"/>
          </a:p>
          <a:p>
            <a:pPr indent="0" lvl="0" marL="0" rtl="0" algn="ctr">
              <a:spcBef>
                <a:spcPts val="0"/>
              </a:spcBef>
              <a:spcAft>
                <a:spcPts val="0"/>
              </a:spcAft>
              <a:buNone/>
            </a:pPr>
            <a:r>
              <a:rPr b="1" lang="en">
                <a:solidFill>
                  <a:srgbClr val="202122"/>
                </a:solidFill>
              </a:rPr>
              <a:t>The rest of this presentation may not be appropriate for some audiences.</a:t>
            </a:r>
            <a:endParaRPr b="1">
              <a:solidFill>
                <a:srgbClr val="202122"/>
              </a:solidFill>
            </a:endParaRPr>
          </a:p>
          <a:p>
            <a:pPr indent="0" lvl="0" marL="0" rtl="0" algn="ctr">
              <a:spcBef>
                <a:spcPts val="0"/>
              </a:spcBef>
              <a:spcAft>
                <a:spcPts val="0"/>
              </a:spcAft>
              <a:buNone/>
            </a:pPr>
            <a:r>
              <a:t/>
            </a:r>
            <a:endParaRPr b="1">
              <a:solidFill>
                <a:srgbClr val="202122"/>
              </a:solidFill>
            </a:endParaRPr>
          </a:p>
          <a:p>
            <a:pPr indent="0" lvl="0" marL="0" rtl="0" algn="ctr">
              <a:spcBef>
                <a:spcPts val="0"/>
              </a:spcBef>
              <a:spcAft>
                <a:spcPts val="0"/>
              </a:spcAft>
              <a:buNone/>
            </a:pPr>
            <a:r>
              <a:rPr b="1" lang="en">
                <a:solidFill>
                  <a:srgbClr val="202122"/>
                </a:solidFill>
              </a:rPr>
              <a:t>Viewer discretion is advised.</a:t>
            </a:r>
            <a:endParaRPr b="1">
              <a:solidFill>
                <a:srgbClr val="20212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819150" y="845600"/>
            <a:ext cx="7505700" cy="75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work: </a:t>
            </a:r>
            <a:r>
              <a:rPr lang="en"/>
              <a:t>NONE </a:t>
            </a:r>
            <a:r>
              <a:rPr lang="en"/>
              <a:t>(:</a:t>
            </a:r>
            <a:endParaRPr/>
          </a:p>
          <a:p>
            <a:pPr indent="0" lvl="0" marL="0" rtl="0" algn="l">
              <a:spcBef>
                <a:spcPts val="0"/>
              </a:spcBef>
              <a:spcAft>
                <a:spcPts val="0"/>
              </a:spcAft>
              <a:buNone/>
            </a:pPr>
            <a:r>
              <a:t/>
            </a:r>
            <a:endParaRPr/>
          </a:p>
        </p:txBody>
      </p:sp>
      <p:sp>
        <p:nvSpPr>
          <p:cNvPr id="251" name="Google Shape;251;p32"/>
          <p:cNvSpPr/>
          <p:nvPr/>
        </p:nvSpPr>
        <p:spPr>
          <a:xfrm>
            <a:off x="2453050" y="1806825"/>
            <a:ext cx="1002300" cy="2492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a:off x="4734675" y="1747575"/>
            <a:ext cx="1318800" cy="2611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819150" y="845600"/>
            <a:ext cx="3808800" cy="114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First Task</a:t>
            </a:r>
            <a:r>
              <a:rPr b="1" lang="en" u="sng"/>
              <a:t>:</a:t>
            </a:r>
            <a:r>
              <a:rPr lang="en"/>
              <a:t> </a:t>
            </a:r>
            <a:endParaRPr/>
          </a:p>
          <a:p>
            <a:pPr indent="0" lvl="0" marL="0" rtl="0" algn="l">
              <a:spcBef>
                <a:spcPts val="0"/>
              </a:spcBef>
              <a:spcAft>
                <a:spcPts val="0"/>
              </a:spcAft>
              <a:buNone/>
            </a:pPr>
            <a:r>
              <a:rPr lang="en" sz="2111"/>
              <a:t>Visualize what this landscape could look like.</a:t>
            </a:r>
            <a:endParaRPr sz="2111"/>
          </a:p>
        </p:txBody>
      </p:sp>
      <p:pic>
        <p:nvPicPr>
          <p:cNvPr id="258" name="Google Shape;258;p33"/>
          <p:cNvPicPr preferRelativeResize="0"/>
          <p:nvPr/>
        </p:nvPicPr>
        <p:blipFill>
          <a:blip r:embed="rId3">
            <a:alphaModFix/>
          </a:blip>
          <a:stretch>
            <a:fillRect/>
          </a:stretch>
        </p:blipFill>
        <p:spPr>
          <a:xfrm>
            <a:off x="4572000" y="207875"/>
            <a:ext cx="4366927" cy="3038500"/>
          </a:xfrm>
          <a:prstGeom prst="rect">
            <a:avLst/>
          </a:prstGeom>
          <a:noFill/>
          <a:ln>
            <a:noFill/>
          </a:ln>
        </p:spPr>
      </p:pic>
      <p:pic>
        <p:nvPicPr>
          <p:cNvPr id="259" name="Google Shape;259;p33"/>
          <p:cNvPicPr preferRelativeResize="0"/>
          <p:nvPr/>
        </p:nvPicPr>
        <p:blipFill>
          <a:blip r:embed="rId4">
            <a:alphaModFix/>
          </a:blip>
          <a:stretch>
            <a:fillRect/>
          </a:stretch>
        </p:blipFill>
        <p:spPr>
          <a:xfrm>
            <a:off x="619975" y="3246375"/>
            <a:ext cx="6057900" cy="361950"/>
          </a:xfrm>
          <a:prstGeom prst="rect">
            <a:avLst/>
          </a:prstGeom>
          <a:noFill/>
          <a:ln>
            <a:noFill/>
          </a:ln>
        </p:spPr>
      </p:pic>
      <p:pic>
        <p:nvPicPr>
          <p:cNvPr id="260" name="Google Shape;260;p33"/>
          <p:cNvPicPr preferRelativeResize="0"/>
          <p:nvPr/>
        </p:nvPicPr>
        <p:blipFill>
          <a:blip r:embed="rId5">
            <a:alphaModFix/>
          </a:blip>
          <a:stretch>
            <a:fillRect/>
          </a:stretch>
        </p:blipFill>
        <p:spPr>
          <a:xfrm>
            <a:off x="619975" y="3710175"/>
            <a:ext cx="8134350" cy="542925"/>
          </a:xfrm>
          <a:prstGeom prst="rect">
            <a:avLst/>
          </a:prstGeom>
          <a:noFill/>
          <a:ln>
            <a:noFill/>
          </a:ln>
        </p:spPr>
      </p:pic>
      <p:pic>
        <p:nvPicPr>
          <p:cNvPr id="261" name="Google Shape;261;p33"/>
          <p:cNvPicPr preferRelativeResize="0"/>
          <p:nvPr/>
        </p:nvPicPr>
        <p:blipFill>
          <a:blip r:embed="rId6">
            <a:alphaModFix/>
          </a:blip>
          <a:stretch>
            <a:fillRect/>
          </a:stretch>
        </p:blipFill>
        <p:spPr>
          <a:xfrm>
            <a:off x="721125" y="2558925"/>
            <a:ext cx="1491237" cy="58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819150" y="845600"/>
            <a:ext cx="7505700" cy="398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0000"/>
                </a:solidFill>
              </a:rPr>
              <a:t>ARITHMOPHOBIA</a:t>
            </a:r>
            <a:r>
              <a:rPr b="1" lang="en">
                <a:solidFill>
                  <a:srgbClr val="FF0000"/>
                </a:solidFill>
              </a:rPr>
              <a:t> WARNING</a:t>
            </a:r>
            <a:endParaRPr b="1">
              <a:solidFill>
                <a:srgbClr val="FF0000"/>
              </a:solidFill>
            </a:endParaRPr>
          </a:p>
          <a:p>
            <a:pPr indent="0" lvl="0" marL="0" rtl="0" algn="ctr">
              <a:spcBef>
                <a:spcPts val="0"/>
              </a:spcBef>
              <a:spcAft>
                <a:spcPts val="0"/>
              </a:spcAft>
              <a:buNone/>
            </a:pPr>
            <a:r>
              <a:t/>
            </a:r>
            <a:endParaRPr b="1"/>
          </a:p>
          <a:p>
            <a:pPr indent="0" lvl="0" marL="0" rtl="0" algn="ctr">
              <a:spcBef>
                <a:spcPts val="0"/>
              </a:spcBef>
              <a:spcAft>
                <a:spcPts val="0"/>
              </a:spcAft>
              <a:buNone/>
            </a:pPr>
            <a:r>
              <a:rPr b="1" lang="en">
                <a:solidFill>
                  <a:srgbClr val="202122"/>
                </a:solidFill>
              </a:rPr>
              <a:t>The rest of the this presentation may not be </a:t>
            </a:r>
            <a:r>
              <a:rPr b="1" lang="en">
                <a:solidFill>
                  <a:srgbClr val="202122"/>
                </a:solidFill>
              </a:rPr>
              <a:t>appropriate</a:t>
            </a:r>
            <a:r>
              <a:rPr b="1" lang="en">
                <a:solidFill>
                  <a:srgbClr val="202122"/>
                </a:solidFill>
              </a:rPr>
              <a:t> for some audiences.</a:t>
            </a:r>
            <a:endParaRPr b="1">
              <a:solidFill>
                <a:srgbClr val="202122"/>
              </a:solidFill>
            </a:endParaRPr>
          </a:p>
          <a:p>
            <a:pPr indent="0" lvl="0" marL="0" rtl="0" algn="ctr">
              <a:spcBef>
                <a:spcPts val="0"/>
              </a:spcBef>
              <a:spcAft>
                <a:spcPts val="0"/>
              </a:spcAft>
              <a:buNone/>
            </a:pPr>
            <a:r>
              <a:t/>
            </a:r>
            <a:endParaRPr b="1">
              <a:solidFill>
                <a:srgbClr val="202122"/>
              </a:solidFill>
            </a:endParaRPr>
          </a:p>
          <a:p>
            <a:pPr indent="0" lvl="0" marL="0" rtl="0" algn="ctr">
              <a:spcBef>
                <a:spcPts val="0"/>
              </a:spcBef>
              <a:spcAft>
                <a:spcPts val="0"/>
              </a:spcAft>
              <a:buNone/>
            </a:pPr>
            <a:r>
              <a:rPr b="1" lang="en">
                <a:solidFill>
                  <a:srgbClr val="202122"/>
                </a:solidFill>
              </a:rPr>
              <a:t>Viewer discretion is advised.</a:t>
            </a:r>
            <a:endParaRPr b="1">
              <a:solidFill>
                <a:srgbClr val="20212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819150" y="845600"/>
            <a:ext cx="6013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First Task:</a:t>
            </a:r>
            <a:r>
              <a:rPr lang="en"/>
              <a:t> </a:t>
            </a:r>
            <a:endParaRPr/>
          </a:p>
          <a:p>
            <a:pPr indent="0" lvl="0" marL="0" rtl="0" algn="l">
              <a:spcBef>
                <a:spcPts val="0"/>
              </a:spcBef>
              <a:spcAft>
                <a:spcPts val="0"/>
              </a:spcAft>
              <a:buNone/>
            </a:pPr>
            <a:r>
              <a:rPr lang="en" sz="2111"/>
              <a:t>Visualize what this landscape could look like.</a:t>
            </a:r>
            <a:endParaRPr/>
          </a:p>
          <a:p>
            <a:pPr indent="0" lvl="0" marL="0" rtl="0" algn="l">
              <a:spcBef>
                <a:spcPts val="0"/>
              </a:spcBef>
              <a:spcAft>
                <a:spcPts val="0"/>
              </a:spcAft>
              <a:buNone/>
            </a:pPr>
            <a:r>
              <a:t/>
            </a:r>
            <a:endParaRPr/>
          </a:p>
        </p:txBody>
      </p:sp>
      <p:pic>
        <p:nvPicPr>
          <p:cNvPr id="272" name="Google Shape;272;p35"/>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273" name="Google Shape;273;p35"/>
          <p:cNvPicPr preferRelativeResize="0"/>
          <p:nvPr/>
        </p:nvPicPr>
        <p:blipFill>
          <a:blip r:embed="rId4">
            <a:alphaModFix/>
          </a:blip>
          <a:stretch>
            <a:fillRect/>
          </a:stretch>
        </p:blipFill>
        <p:spPr>
          <a:xfrm>
            <a:off x="5341700" y="207875"/>
            <a:ext cx="1491237" cy="585600"/>
          </a:xfrm>
          <a:prstGeom prst="rect">
            <a:avLst/>
          </a:prstGeom>
          <a:noFill/>
          <a:ln>
            <a:noFill/>
          </a:ln>
        </p:spPr>
      </p:pic>
      <p:pic>
        <p:nvPicPr>
          <p:cNvPr id="274" name="Google Shape;274;p35"/>
          <p:cNvPicPr preferRelativeResize="0"/>
          <p:nvPr/>
        </p:nvPicPr>
        <p:blipFill>
          <a:blip r:embed="rId5">
            <a:alphaModFix/>
          </a:blip>
          <a:stretch>
            <a:fillRect/>
          </a:stretch>
        </p:blipFill>
        <p:spPr>
          <a:xfrm>
            <a:off x="959437" y="1852325"/>
            <a:ext cx="7225125" cy="2405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819150" y="845600"/>
            <a:ext cx="6013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First Task:</a:t>
            </a:r>
            <a:r>
              <a:rPr lang="en"/>
              <a:t> </a:t>
            </a:r>
            <a:endParaRPr/>
          </a:p>
          <a:p>
            <a:pPr indent="0" lvl="0" marL="0" rtl="0" algn="l">
              <a:spcBef>
                <a:spcPts val="0"/>
              </a:spcBef>
              <a:spcAft>
                <a:spcPts val="0"/>
              </a:spcAft>
              <a:buNone/>
            </a:pPr>
            <a:r>
              <a:rPr lang="en" sz="2111"/>
              <a:t>Visualize what this landscape could look like.</a:t>
            </a:r>
            <a:endParaRPr/>
          </a:p>
          <a:p>
            <a:pPr indent="0" lvl="0" marL="0" rtl="0" algn="l">
              <a:spcBef>
                <a:spcPts val="0"/>
              </a:spcBef>
              <a:spcAft>
                <a:spcPts val="0"/>
              </a:spcAft>
              <a:buNone/>
            </a:pPr>
            <a:r>
              <a:t/>
            </a:r>
            <a:endParaRPr/>
          </a:p>
        </p:txBody>
      </p:sp>
      <p:pic>
        <p:nvPicPr>
          <p:cNvPr id="280" name="Google Shape;280;p36"/>
          <p:cNvPicPr preferRelativeResize="0"/>
          <p:nvPr/>
        </p:nvPicPr>
        <p:blipFill>
          <a:blip r:embed="rId3">
            <a:alphaModFix/>
          </a:blip>
          <a:stretch>
            <a:fillRect/>
          </a:stretch>
        </p:blipFill>
        <p:spPr>
          <a:xfrm>
            <a:off x="923325" y="1800200"/>
            <a:ext cx="6972300" cy="2190750"/>
          </a:xfrm>
          <a:prstGeom prst="rect">
            <a:avLst/>
          </a:prstGeom>
          <a:noFill/>
          <a:ln>
            <a:noFill/>
          </a:ln>
        </p:spPr>
      </p:pic>
      <p:pic>
        <p:nvPicPr>
          <p:cNvPr id="281" name="Google Shape;281;p36"/>
          <p:cNvPicPr preferRelativeResize="0"/>
          <p:nvPr/>
        </p:nvPicPr>
        <p:blipFill>
          <a:blip r:embed="rId4">
            <a:alphaModFix/>
          </a:blip>
          <a:stretch>
            <a:fillRect/>
          </a:stretch>
        </p:blipFill>
        <p:spPr>
          <a:xfrm>
            <a:off x="6832926" y="207875"/>
            <a:ext cx="2106000" cy="1465350"/>
          </a:xfrm>
          <a:prstGeom prst="rect">
            <a:avLst/>
          </a:prstGeom>
          <a:noFill/>
          <a:ln>
            <a:noFill/>
          </a:ln>
        </p:spPr>
      </p:pic>
      <p:pic>
        <p:nvPicPr>
          <p:cNvPr id="282" name="Google Shape;282;p36"/>
          <p:cNvPicPr preferRelativeResize="0"/>
          <p:nvPr/>
        </p:nvPicPr>
        <p:blipFill>
          <a:blip r:embed="rId5">
            <a:alphaModFix/>
          </a:blip>
          <a:stretch>
            <a:fillRect/>
          </a:stretch>
        </p:blipFill>
        <p:spPr>
          <a:xfrm>
            <a:off x="5341700" y="207875"/>
            <a:ext cx="1491237" cy="58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819150" y="6441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First Results:</a:t>
            </a:r>
            <a:r>
              <a:rPr lang="en"/>
              <a:t> </a:t>
            </a:r>
            <a:endParaRPr/>
          </a:p>
          <a:p>
            <a:pPr indent="0" lvl="0" marL="0" rtl="0" algn="l">
              <a:spcBef>
                <a:spcPts val="0"/>
              </a:spcBef>
              <a:spcAft>
                <a:spcPts val="0"/>
              </a:spcAft>
              <a:buNone/>
            </a:pPr>
            <a:r>
              <a:rPr lang="en" sz="2111"/>
              <a:t>Visualize what this landscape could look like.</a:t>
            </a:r>
            <a:endParaRPr/>
          </a:p>
        </p:txBody>
      </p:sp>
      <p:pic>
        <p:nvPicPr>
          <p:cNvPr id="288" name="Google Shape;288;p37" title="Varrearing weights and biases- WhatsApp Video 2023-03-09 at 22.17.04.mp4">
            <a:hlinkClick r:id="rId3"/>
          </p:cNvPr>
          <p:cNvPicPr preferRelativeResize="0"/>
          <p:nvPr/>
        </p:nvPicPr>
        <p:blipFill>
          <a:blip r:embed="rId4">
            <a:alphaModFix/>
          </a:blip>
          <a:stretch>
            <a:fillRect/>
          </a:stretch>
        </p:blipFill>
        <p:spPr>
          <a:xfrm>
            <a:off x="2546338" y="1598750"/>
            <a:ext cx="4051333" cy="3038500"/>
          </a:xfrm>
          <a:prstGeom prst="rect">
            <a:avLst/>
          </a:prstGeom>
          <a:noFill/>
          <a:ln>
            <a:noFill/>
          </a:ln>
        </p:spPr>
      </p:pic>
      <p:pic>
        <p:nvPicPr>
          <p:cNvPr id="289" name="Google Shape;289;p37"/>
          <p:cNvPicPr preferRelativeResize="0"/>
          <p:nvPr/>
        </p:nvPicPr>
        <p:blipFill>
          <a:blip r:embed="rId5">
            <a:alphaModFix/>
          </a:blip>
          <a:stretch>
            <a:fillRect/>
          </a:stretch>
        </p:blipFill>
        <p:spPr>
          <a:xfrm>
            <a:off x="6832926" y="207875"/>
            <a:ext cx="2106000" cy="1465350"/>
          </a:xfrm>
          <a:prstGeom prst="rect">
            <a:avLst/>
          </a:prstGeom>
          <a:noFill/>
          <a:ln>
            <a:noFill/>
          </a:ln>
        </p:spPr>
      </p:pic>
      <p:pic>
        <p:nvPicPr>
          <p:cNvPr id="290" name="Google Shape;290;p37"/>
          <p:cNvPicPr preferRelativeResize="0"/>
          <p:nvPr/>
        </p:nvPicPr>
        <p:blipFill>
          <a:blip r:embed="rId6">
            <a:alphaModFix/>
          </a:blip>
          <a:stretch>
            <a:fillRect/>
          </a:stretch>
        </p:blipFill>
        <p:spPr>
          <a:xfrm>
            <a:off x="5341700" y="207875"/>
            <a:ext cx="1491237" cy="58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Goal</a:t>
            </a:r>
            <a:endParaRPr/>
          </a:p>
        </p:txBody>
      </p:sp>
      <p:sp>
        <p:nvSpPr>
          <p:cNvPr id="296" name="Google Shape;296;p38"/>
          <p:cNvSpPr txBox="1"/>
          <p:nvPr>
            <p:ph idx="1" type="body"/>
          </p:nvPr>
        </p:nvSpPr>
        <p:spPr>
          <a:xfrm>
            <a:off x="819150" y="1852325"/>
            <a:ext cx="7505700" cy="24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strike="sngStrike">
                <a:solidFill>
                  <a:srgbClr val="233A44"/>
                </a:solidFill>
                <a:highlight>
                  <a:srgbClr val="FFFFFF"/>
                </a:highlight>
                <a:latin typeface="Arial"/>
                <a:ea typeface="Arial"/>
                <a:cs typeface="Arial"/>
                <a:sym typeface="Arial"/>
              </a:rPr>
              <a:t>Visualize what this landscape could look like.</a:t>
            </a:r>
            <a:endParaRPr sz="1800"/>
          </a:p>
          <a:p>
            <a:pPr indent="-342900" lvl="0" marL="457200" rtl="0" algn="l">
              <a:spcBef>
                <a:spcPts val="0"/>
              </a:spcBef>
              <a:spcAft>
                <a:spcPts val="0"/>
              </a:spcAft>
              <a:buSzPts val="1800"/>
              <a:buAutoNum type="arabicPeriod"/>
            </a:pPr>
            <a:r>
              <a:rPr lang="en" sz="1800"/>
              <a:t>Visualise this landscape in an actual NN</a:t>
            </a:r>
            <a:endParaRPr sz="1800"/>
          </a:p>
        </p:txBody>
      </p:sp>
      <p:pic>
        <p:nvPicPr>
          <p:cNvPr id="297" name="Google Shape;297;p38"/>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298" name="Google Shape;298;p38"/>
          <p:cNvPicPr preferRelativeResize="0"/>
          <p:nvPr/>
        </p:nvPicPr>
        <p:blipFill>
          <a:blip r:embed="rId4">
            <a:alphaModFix/>
          </a:blip>
          <a:stretch>
            <a:fillRect/>
          </a:stretch>
        </p:blipFill>
        <p:spPr>
          <a:xfrm>
            <a:off x="5341700" y="207875"/>
            <a:ext cx="1491237" cy="585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819150" y="845600"/>
            <a:ext cx="6013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Second Task:</a:t>
            </a:r>
            <a:r>
              <a:rPr lang="en"/>
              <a:t> </a:t>
            </a:r>
            <a:endParaRPr/>
          </a:p>
          <a:p>
            <a:pPr indent="0" lvl="0" marL="0" rtl="0" algn="l">
              <a:spcBef>
                <a:spcPts val="0"/>
              </a:spcBef>
              <a:spcAft>
                <a:spcPts val="0"/>
              </a:spcAft>
              <a:buNone/>
            </a:pPr>
            <a:r>
              <a:rPr lang="en" sz="2111"/>
              <a:t>Visualise this landscape in an actual NN</a:t>
            </a:r>
            <a:endParaRPr sz="2111"/>
          </a:p>
          <a:p>
            <a:pPr indent="0" lvl="0" marL="0" rtl="0" algn="l">
              <a:spcBef>
                <a:spcPts val="0"/>
              </a:spcBef>
              <a:spcAft>
                <a:spcPts val="0"/>
              </a:spcAft>
              <a:buNone/>
            </a:pPr>
            <a:r>
              <a:t/>
            </a:r>
            <a:endParaRPr sz="2111"/>
          </a:p>
          <a:p>
            <a:pPr indent="0" lvl="0" marL="0" rtl="0" algn="l">
              <a:spcBef>
                <a:spcPts val="0"/>
              </a:spcBef>
              <a:spcAft>
                <a:spcPts val="0"/>
              </a:spcAft>
              <a:buNone/>
            </a:pPr>
            <a:r>
              <a:t/>
            </a:r>
            <a:endParaRPr sz="211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04" name="Google Shape;304;p39"/>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305" name="Google Shape;305;p39"/>
          <p:cNvPicPr preferRelativeResize="0"/>
          <p:nvPr/>
        </p:nvPicPr>
        <p:blipFill>
          <a:blip r:embed="rId4">
            <a:alphaModFix/>
          </a:blip>
          <a:stretch>
            <a:fillRect/>
          </a:stretch>
        </p:blipFill>
        <p:spPr>
          <a:xfrm>
            <a:off x="5341700" y="207875"/>
            <a:ext cx="1491237" cy="585600"/>
          </a:xfrm>
          <a:prstGeom prst="rect">
            <a:avLst/>
          </a:prstGeom>
          <a:noFill/>
          <a:ln>
            <a:noFill/>
          </a:ln>
        </p:spPr>
      </p:pic>
      <p:sp>
        <p:nvSpPr>
          <p:cNvPr id="306" name="Google Shape;306;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Make this network in Tensorflow or Pytorch</a:t>
            </a:r>
            <a:endParaRPr sz="1800"/>
          </a:p>
          <a:p>
            <a:pPr indent="-342900" lvl="0" marL="457200" rtl="0" algn="l">
              <a:spcBef>
                <a:spcPts val="0"/>
              </a:spcBef>
              <a:spcAft>
                <a:spcPts val="0"/>
              </a:spcAft>
              <a:buSzPts val="1800"/>
              <a:buAutoNum type="arabicPeriod"/>
            </a:pPr>
            <a:r>
              <a:rPr lang="en" sz="1800"/>
              <a:t>Give it a task to </a:t>
            </a:r>
            <a:r>
              <a:rPr lang="en" sz="1800"/>
              <a:t>optimize</a:t>
            </a:r>
            <a:endParaRPr sz="1800"/>
          </a:p>
          <a:p>
            <a:pPr indent="-342900" lvl="0" marL="457200" rtl="0" algn="l">
              <a:spcBef>
                <a:spcPts val="0"/>
              </a:spcBef>
              <a:spcAft>
                <a:spcPts val="0"/>
              </a:spcAft>
              <a:buSzPts val="1800"/>
              <a:buAutoNum type="arabicPeriod"/>
            </a:pPr>
            <a:r>
              <a:rPr lang="en" sz="1800"/>
              <a:t>Visualize the output</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819150" y="845600"/>
            <a:ext cx="6013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Second Task:</a:t>
            </a:r>
            <a:r>
              <a:rPr lang="en"/>
              <a:t> </a:t>
            </a:r>
            <a:endParaRPr/>
          </a:p>
          <a:p>
            <a:pPr indent="0" lvl="0" marL="0" rtl="0" algn="l">
              <a:spcBef>
                <a:spcPts val="0"/>
              </a:spcBef>
              <a:spcAft>
                <a:spcPts val="0"/>
              </a:spcAft>
              <a:buNone/>
            </a:pPr>
            <a:r>
              <a:rPr lang="en" sz="2111"/>
              <a:t>Visualise this landscape in an actual NN</a:t>
            </a:r>
            <a:endParaRPr sz="2111"/>
          </a:p>
          <a:p>
            <a:pPr indent="0" lvl="0" marL="0" rtl="0" algn="l">
              <a:spcBef>
                <a:spcPts val="0"/>
              </a:spcBef>
              <a:spcAft>
                <a:spcPts val="0"/>
              </a:spcAft>
              <a:buNone/>
            </a:pPr>
            <a:r>
              <a:t/>
            </a:r>
            <a:endParaRPr sz="2111"/>
          </a:p>
          <a:p>
            <a:pPr indent="0" lvl="0" marL="0" rtl="0" algn="l">
              <a:spcBef>
                <a:spcPts val="0"/>
              </a:spcBef>
              <a:spcAft>
                <a:spcPts val="0"/>
              </a:spcAft>
              <a:buNone/>
            </a:pPr>
            <a:r>
              <a:t/>
            </a:r>
            <a:endParaRPr sz="211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12" name="Google Shape;312;p40"/>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313" name="Google Shape;313;p40"/>
          <p:cNvPicPr preferRelativeResize="0"/>
          <p:nvPr/>
        </p:nvPicPr>
        <p:blipFill>
          <a:blip r:embed="rId4">
            <a:alphaModFix/>
          </a:blip>
          <a:stretch>
            <a:fillRect/>
          </a:stretch>
        </p:blipFill>
        <p:spPr>
          <a:xfrm>
            <a:off x="5341700" y="207875"/>
            <a:ext cx="1491237" cy="585600"/>
          </a:xfrm>
          <a:prstGeom prst="rect">
            <a:avLst/>
          </a:prstGeom>
          <a:noFill/>
          <a:ln>
            <a:noFill/>
          </a:ln>
        </p:spPr>
      </p:pic>
      <p:sp>
        <p:nvSpPr>
          <p:cNvPr id="314" name="Google Shape;314;p4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AutoNum type="arabicPeriod"/>
            </a:pPr>
            <a:r>
              <a:rPr lang="en" sz="1700" strike="sngStrike">
                <a:solidFill>
                  <a:srgbClr val="233A44"/>
                </a:solidFill>
                <a:highlight>
                  <a:srgbClr val="FFFFFF"/>
                </a:highlight>
                <a:latin typeface="Arial"/>
                <a:ea typeface="Arial"/>
                <a:cs typeface="Arial"/>
                <a:sym typeface="Arial"/>
              </a:rPr>
              <a:t>Make this network in Tensorflow or Pytorch</a:t>
            </a:r>
            <a:endParaRPr sz="1700"/>
          </a:p>
          <a:p>
            <a:pPr indent="-336550" lvl="0" marL="457200" rtl="0" algn="l">
              <a:spcBef>
                <a:spcPts val="0"/>
              </a:spcBef>
              <a:spcAft>
                <a:spcPts val="0"/>
              </a:spcAft>
              <a:buSzPts val="1700"/>
              <a:buAutoNum type="arabicPeriod"/>
            </a:pPr>
            <a:r>
              <a:rPr lang="en" sz="1700"/>
              <a:t>Give it a task to optimize</a:t>
            </a:r>
            <a:endParaRPr sz="1700"/>
          </a:p>
          <a:p>
            <a:pPr indent="-336550" lvl="0" marL="457200" rtl="0" algn="l">
              <a:spcBef>
                <a:spcPts val="0"/>
              </a:spcBef>
              <a:spcAft>
                <a:spcPts val="0"/>
              </a:spcAft>
              <a:buSzPts val="1700"/>
              <a:buAutoNum type="arabicPeriod"/>
            </a:pPr>
            <a:r>
              <a:rPr lang="en" sz="1700"/>
              <a:t>Visualize the output</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819150" y="845600"/>
            <a:ext cx="6013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Experiment:</a:t>
            </a:r>
            <a:r>
              <a:rPr lang="en"/>
              <a:t> </a:t>
            </a:r>
            <a:endParaRPr/>
          </a:p>
          <a:p>
            <a:pPr indent="0" lvl="0" marL="0" rtl="0" algn="l">
              <a:spcBef>
                <a:spcPts val="0"/>
              </a:spcBef>
              <a:spcAft>
                <a:spcPts val="0"/>
              </a:spcAft>
              <a:buNone/>
            </a:pPr>
            <a:r>
              <a:rPr lang="en" sz="2111"/>
              <a:t>Black, White, Grey Experiment</a:t>
            </a:r>
            <a:endParaRPr sz="2111"/>
          </a:p>
          <a:p>
            <a:pPr indent="0" lvl="0" marL="0" rtl="0" algn="l">
              <a:spcBef>
                <a:spcPts val="0"/>
              </a:spcBef>
              <a:spcAft>
                <a:spcPts val="0"/>
              </a:spcAft>
              <a:buNone/>
            </a:pPr>
            <a:r>
              <a:t/>
            </a:r>
            <a:endParaRPr sz="211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20" name="Google Shape;320;p41"/>
          <p:cNvPicPr preferRelativeResize="0"/>
          <p:nvPr/>
        </p:nvPicPr>
        <p:blipFill>
          <a:blip r:embed="rId3">
            <a:alphaModFix/>
          </a:blip>
          <a:stretch>
            <a:fillRect/>
          </a:stretch>
        </p:blipFill>
        <p:spPr>
          <a:xfrm>
            <a:off x="6832951" y="207875"/>
            <a:ext cx="2106000" cy="1465350"/>
          </a:xfrm>
          <a:prstGeom prst="rect">
            <a:avLst/>
          </a:prstGeom>
          <a:noFill/>
          <a:ln>
            <a:noFill/>
          </a:ln>
        </p:spPr>
      </p:pic>
      <p:pic>
        <p:nvPicPr>
          <p:cNvPr id="321" name="Google Shape;321;p41"/>
          <p:cNvPicPr preferRelativeResize="0"/>
          <p:nvPr/>
        </p:nvPicPr>
        <p:blipFill>
          <a:blip r:embed="rId4">
            <a:alphaModFix/>
          </a:blip>
          <a:stretch>
            <a:fillRect/>
          </a:stretch>
        </p:blipFill>
        <p:spPr>
          <a:xfrm>
            <a:off x="5341700" y="207875"/>
            <a:ext cx="1491237" cy="585600"/>
          </a:xfrm>
          <a:prstGeom prst="rect">
            <a:avLst/>
          </a:prstGeom>
          <a:noFill/>
          <a:ln>
            <a:noFill/>
          </a:ln>
        </p:spPr>
      </p:pic>
      <p:sp>
        <p:nvSpPr>
          <p:cNvPr id="322" name="Google Shape;322;p41"/>
          <p:cNvSpPr txBox="1"/>
          <p:nvPr>
            <p:ph idx="1" type="body"/>
          </p:nvPr>
        </p:nvSpPr>
        <p:spPr>
          <a:xfrm>
            <a:off x="753225" y="2003900"/>
            <a:ext cx="4364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Task: </a:t>
            </a:r>
            <a:r>
              <a:rPr lang="en" sz="1700"/>
              <a:t>Given 2 pixels, are they Black, White, or Grey?</a:t>
            </a:r>
            <a:endParaRPr sz="1700"/>
          </a:p>
          <a:p>
            <a:pPr indent="-330200" lvl="1" marL="914400" rtl="0" algn="l">
              <a:spcBef>
                <a:spcPts val="1200"/>
              </a:spcBef>
              <a:spcAft>
                <a:spcPts val="0"/>
              </a:spcAft>
              <a:buSzPts val="1600"/>
              <a:buAutoNum type="alphaLcPeriod"/>
            </a:pPr>
            <a:r>
              <a:rPr lang="en" sz="1600"/>
              <a:t>Mathematically</a:t>
            </a:r>
            <a:r>
              <a:rPr lang="en" sz="1600"/>
              <a:t> defined dataset</a:t>
            </a:r>
            <a:endParaRPr sz="1600"/>
          </a:p>
          <a:p>
            <a:pPr indent="-330200" lvl="1" marL="914400" rtl="0" algn="l">
              <a:spcBef>
                <a:spcPts val="0"/>
              </a:spcBef>
              <a:spcAft>
                <a:spcPts val="0"/>
              </a:spcAft>
              <a:buSzPts val="1600"/>
              <a:buAutoNum type="alphaLcPeriod"/>
            </a:pPr>
            <a:r>
              <a:rPr lang="en" sz="1600"/>
              <a:t>Human labeled dataset</a:t>
            </a:r>
            <a:endParaRPr sz="1600"/>
          </a:p>
          <a:p>
            <a:pPr indent="0" lvl="0" marL="0" rtl="0" algn="l">
              <a:spcBef>
                <a:spcPts val="1200"/>
              </a:spcBef>
              <a:spcAft>
                <a:spcPts val="0"/>
              </a:spcAft>
              <a:buNone/>
            </a:pPr>
            <a:r>
              <a:rPr lang="en" sz="1600"/>
              <a:t>What color is the “image” inside the red box?</a:t>
            </a:r>
            <a:endParaRPr sz="1600"/>
          </a:p>
          <a:p>
            <a:pPr indent="0" lvl="0" marL="457200" rtl="0" algn="l">
              <a:spcBef>
                <a:spcPts val="1200"/>
              </a:spcBef>
              <a:spcAft>
                <a:spcPts val="1200"/>
              </a:spcAft>
              <a:buNone/>
            </a:pPr>
            <a:r>
              <a:t/>
            </a:r>
            <a:endParaRPr/>
          </a:p>
        </p:txBody>
      </p:sp>
      <p:pic>
        <p:nvPicPr>
          <p:cNvPr id="323" name="Google Shape;323;p41"/>
          <p:cNvPicPr preferRelativeResize="0"/>
          <p:nvPr/>
        </p:nvPicPr>
        <p:blipFill>
          <a:blip r:embed="rId5">
            <a:alphaModFix/>
          </a:blip>
          <a:stretch>
            <a:fillRect/>
          </a:stretch>
        </p:blipFill>
        <p:spPr>
          <a:xfrm>
            <a:off x="5117323" y="1800200"/>
            <a:ext cx="3729326" cy="2938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140" name="Google Shape;140;p15"/>
          <p:cNvSpPr txBox="1"/>
          <p:nvPr>
            <p:ph idx="1" type="body"/>
          </p:nvPr>
        </p:nvSpPr>
        <p:spPr>
          <a:xfrm>
            <a:off x="819150" y="1502725"/>
            <a:ext cx="3662700" cy="33099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AutoNum type="arabicPeriod"/>
            </a:pPr>
            <a:r>
              <a:rPr lang="en"/>
              <a:t>Our story starts with Caution</a:t>
            </a:r>
            <a:endParaRPr/>
          </a:p>
          <a:p>
            <a:pPr indent="-304958" lvl="0" marL="457200" rtl="0" algn="l">
              <a:spcBef>
                <a:spcPts val="0"/>
              </a:spcBef>
              <a:spcAft>
                <a:spcPts val="0"/>
              </a:spcAft>
              <a:buSzPct val="100000"/>
              <a:buAutoNum type="arabicPeriod"/>
            </a:pPr>
            <a:r>
              <a:rPr lang="en"/>
              <a:t>Can we predict when Neural networks will fail</a:t>
            </a:r>
            <a:endParaRPr/>
          </a:p>
          <a:p>
            <a:pPr indent="-304958" lvl="0" marL="457200" rtl="0" algn="l">
              <a:spcBef>
                <a:spcPts val="0"/>
              </a:spcBef>
              <a:spcAft>
                <a:spcPts val="0"/>
              </a:spcAft>
              <a:buSzPct val="100000"/>
              <a:buAutoNum type="arabicPeriod"/>
            </a:pPr>
            <a:r>
              <a:rPr lang="en"/>
              <a:t>Brute Force Approach</a:t>
            </a:r>
            <a:endParaRPr/>
          </a:p>
          <a:p>
            <a:pPr indent="-304958" lvl="0" marL="457200" rtl="0" algn="l">
              <a:spcBef>
                <a:spcPts val="0"/>
              </a:spcBef>
              <a:spcAft>
                <a:spcPts val="0"/>
              </a:spcAft>
              <a:buSzPct val="100000"/>
              <a:buAutoNum type="arabicPeriod"/>
            </a:pPr>
            <a:r>
              <a:rPr lang="en"/>
              <a:t>Viewing the minima</a:t>
            </a:r>
            <a:endParaRPr/>
          </a:p>
          <a:p>
            <a:pPr indent="-304958" lvl="0" marL="457200" rtl="0" algn="l">
              <a:spcBef>
                <a:spcPts val="0"/>
              </a:spcBef>
              <a:spcAft>
                <a:spcPts val="0"/>
              </a:spcAft>
              <a:buSzPct val="100000"/>
              <a:buAutoNum type="arabicPeriod"/>
            </a:pPr>
            <a:r>
              <a:rPr lang="en"/>
              <a:t>Project Goal</a:t>
            </a:r>
            <a:endParaRPr/>
          </a:p>
          <a:p>
            <a:pPr indent="-304958" lvl="0" marL="457200" rtl="0" algn="l">
              <a:spcBef>
                <a:spcPts val="0"/>
              </a:spcBef>
              <a:spcAft>
                <a:spcPts val="0"/>
              </a:spcAft>
              <a:buSzPct val="100000"/>
              <a:buAutoNum type="arabicPeriod"/>
            </a:pPr>
            <a:r>
              <a:rPr lang="en"/>
              <a:t>Previous Work</a:t>
            </a:r>
            <a:endParaRPr/>
          </a:p>
          <a:p>
            <a:pPr indent="-304958" lvl="0" marL="457200" rtl="0" algn="l">
              <a:spcBef>
                <a:spcPts val="0"/>
              </a:spcBef>
              <a:spcAft>
                <a:spcPts val="0"/>
              </a:spcAft>
              <a:buSzPct val="100000"/>
              <a:buAutoNum type="arabicPeriod"/>
            </a:pPr>
            <a:r>
              <a:rPr lang="en"/>
              <a:t>First task</a:t>
            </a:r>
            <a:endParaRPr/>
          </a:p>
          <a:p>
            <a:pPr indent="-304958" lvl="0" marL="457200" rtl="0" algn="l">
              <a:spcBef>
                <a:spcPts val="0"/>
              </a:spcBef>
              <a:spcAft>
                <a:spcPts val="0"/>
              </a:spcAft>
              <a:buSzPct val="100000"/>
              <a:buAutoNum type="arabicPeriod"/>
            </a:pPr>
            <a:r>
              <a:rPr lang="en"/>
              <a:t>Our Second task</a:t>
            </a:r>
            <a:endParaRPr/>
          </a:p>
          <a:p>
            <a:pPr indent="-304958" lvl="0" marL="457200" rtl="0" algn="l">
              <a:spcBef>
                <a:spcPts val="0"/>
              </a:spcBef>
              <a:spcAft>
                <a:spcPts val="0"/>
              </a:spcAft>
              <a:buSzPct val="100000"/>
              <a:buAutoNum type="arabicPeriod"/>
            </a:pPr>
            <a:r>
              <a:rPr lang="en"/>
              <a:t>Our Experiment</a:t>
            </a:r>
            <a:endParaRPr/>
          </a:p>
          <a:p>
            <a:pPr indent="-304958" lvl="0" marL="457200" rtl="0" algn="l">
              <a:spcBef>
                <a:spcPts val="0"/>
              </a:spcBef>
              <a:spcAft>
                <a:spcPts val="0"/>
              </a:spcAft>
              <a:buSzPct val="100000"/>
              <a:buAutoNum type="arabicPeriod"/>
            </a:pPr>
            <a:r>
              <a:rPr lang="en"/>
              <a:t>Our Third Task</a:t>
            </a:r>
            <a:endParaRPr/>
          </a:p>
          <a:p>
            <a:pPr indent="-304958" lvl="0" marL="457200" rtl="0" algn="l">
              <a:spcBef>
                <a:spcPts val="0"/>
              </a:spcBef>
              <a:spcAft>
                <a:spcPts val="0"/>
              </a:spcAft>
              <a:buSzPct val="100000"/>
              <a:buAutoNum type="arabicPeriod"/>
            </a:pPr>
            <a:r>
              <a:rPr lang="en"/>
              <a:t>This is where we are now</a:t>
            </a:r>
            <a:endParaRPr/>
          </a:p>
          <a:p>
            <a:pPr indent="-304958" lvl="0" marL="457200" rtl="0" algn="l">
              <a:spcBef>
                <a:spcPts val="0"/>
              </a:spcBef>
              <a:spcAft>
                <a:spcPts val="0"/>
              </a:spcAft>
              <a:buSzPct val="100000"/>
              <a:buAutoNum type="arabicPeriod"/>
            </a:pPr>
            <a:r>
              <a:rPr lang="en"/>
              <a:t>Future work</a:t>
            </a:r>
            <a:endParaRPr/>
          </a:p>
          <a:p>
            <a:pPr indent="-304958" lvl="0" marL="457200" rtl="0" algn="l">
              <a:spcBef>
                <a:spcPts val="0"/>
              </a:spcBef>
              <a:spcAft>
                <a:spcPts val="0"/>
              </a:spcAft>
              <a:buSzPct val="100000"/>
              <a:buAutoNum type="arabicPeriod"/>
            </a:pPr>
            <a:r>
              <a:rPr lang="en"/>
              <a:t>Current Related Work</a:t>
            </a:r>
            <a:endParaRPr/>
          </a:p>
          <a:p>
            <a:pPr indent="-304958" lvl="0" marL="457200" rtl="0" algn="l">
              <a:spcBef>
                <a:spcPts val="0"/>
              </a:spcBef>
              <a:spcAft>
                <a:spcPts val="0"/>
              </a:spcAft>
              <a:buSzPct val="100000"/>
              <a:buAutoNum type="arabicPeriod"/>
            </a:pPr>
            <a:r>
              <a:rPr lang="en"/>
              <a:t>What we learned through this process?</a:t>
            </a:r>
            <a:endParaRPr/>
          </a:p>
          <a:p>
            <a:pPr indent="-304958" lvl="0" marL="457200" rtl="0" algn="l">
              <a:spcBef>
                <a:spcPts val="0"/>
              </a:spcBef>
              <a:spcAft>
                <a:spcPts val="0"/>
              </a:spcAft>
              <a:buSzPct val="100000"/>
              <a:buAutoNum type="arabicPeriod"/>
            </a:pPr>
            <a:r>
              <a:rPr lang="en"/>
              <a:t>Sources</a:t>
            </a:r>
            <a:endParaRPr/>
          </a:p>
          <a:p>
            <a:pPr indent="-304958" lvl="0" marL="457200" rtl="0" algn="l">
              <a:spcBef>
                <a:spcPts val="0"/>
              </a:spcBef>
              <a:spcAft>
                <a:spcPts val="0"/>
              </a:spcAft>
              <a:buSzPct val="100000"/>
              <a:buAutoNum type="arabicPeriod"/>
            </a:pPr>
            <a:r>
              <a:rPr lang="en"/>
              <a:t>QA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aphicFrame>
        <p:nvGraphicFramePr>
          <p:cNvPr id="328" name="Google Shape;328;p42"/>
          <p:cNvGraphicFramePr/>
          <p:nvPr/>
        </p:nvGraphicFramePr>
        <p:xfrm>
          <a:off x="4426288" y="2363000"/>
          <a:ext cx="3000000" cy="3000000"/>
        </p:xfrm>
        <a:graphic>
          <a:graphicData uri="http://schemas.openxmlformats.org/drawingml/2006/table">
            <a:tbl>
              <a:tblPr>
                <a:noFill/>
                <a:tableStyleId>{6425C6FA-5909-4408-8661-A3E96D87A0DC}</a:tableStyleId>
              </a:tblPr>
              <a:tblGrid>
                <a:gridCol w="1475700"/>
                <a:gridCol w="1475700"/>
                <a:gridCol w="1475700"/>
              </a:tblGrid>
              <a:tr h="381000">
                <a:tc>
                  <a:txBody>
                    <a:bodyPr/>
                    <a:lstStyle/>
                    <a:p>
                      <a:pPr indent="0" lvl="0" marL="0" rtl="0" algn="ctr">
                        <a:spcBef>
                          <a:spcPts val="0"/>
                        </a:spcBef>
                        <a:spcAft>
                          <a:spcPts val="0"/>
                        </a:spcAft>
                        <a:buNone/>
                      </a:pPr>
                      <a:r>
                        <a:rPr lang="en"/>
                        <a:t>Black</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Grey</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White</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0</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128</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255</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329" name="Google Shape;329;p42"/>
          <p:cNvSpPr txBox="1"/>
          <p:nvPr>
            <p:ph type="title"/>
          </p:nvPr>
        </p:nvSpPr>
        <p:spPr>
          <a:xfrm>
            <a:off x="568575" y="647775"/>
            <a:ext cx="6013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Experiment:</a:t>
            </a:r>
            <a:r>
              <a:rPr lang="en"/>
              <a:t> </a:t>
            </a:r>
            <a:endParaRPr/>
          </a:p>
          <a:p>
            <a:pPr indent="0" lvl="0" marL="0" rtl="0" algn="l">
              <a:spcBef>
                <a:spcPts val="0"/>
              </a:spcBef>
              <a:spcAft>
                <a:spcPts val="0"/>
              </a:spcAft>
              <a:buNone/>
            </a:pPr>
            <a:r>
              <a:rPr lang="en" sz="2111"/>
              <a:t>Black, White, Grey Experiment</a:t>
            </a:r>
            <a:endParaRPr sz="2111"/>
          </a:p>
          <a:p>
            <a:pPr indent="0" lvl="0" marL="0" rtl="0" algn="l">
              <a:spcBef>
                <a:spcPts val="0"/>
              </a:spcBef>
              <a:spcAft>
                <a:spcPts val="0"/>
              </a:spcAft>
              <a:buNone/>
            </a:pPr>
            <a:r>
              <a:t/>
            </a:r>
            <a:endParaRPr sz="211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30" name="Google Shape;330;p42"/>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331" name="Google Shape;331;p42"/>
          <p:cNvPicPr preferRelativeResize="0"/>
          <p:nvPr/>
        </p:nvPicPr>
        <p:blipFill>
          <a:blip r:embed="rId4">
            <a:alphaModFix/>
          </a:blip>
          <a:stretch>
            <a:fillRect/>
          </a:stretch>
        </p:blipFill>
        <p:spPr>
          <a:xfrm>
            <a:off x="5341700" y="207875"/>
            <a:ext cx="1491237" cy="585600"/>
          </a:xfrm>
          <a:prstGeom prst="rect">
            <a:avLst/>
          </a:prstGeom>
          <a:noFill/>
          <a:ln>
            <a:noFill/>
          </a:ln>
        </p:spPr>
      </p:pic>
      <p:sp>
        <p:nvSpPr>
          <p:cNvPr id="332" name="Google Shape;332;p42"/>
          <p:cNvSpPr txBox="1"/>
          <p:nvPr>
            <p:ph idx="1" type="body"/>
          </p:nvPr>
        </p:nvSpPr>
        <p:spPr>
          <a:xfrm>
            <a:off x="568575" y="1503475"/>
            <a:ext cx="7756500" cy="3291300"/>
          </a:xfrm>
          <a:prstGeom prst="rect">
            <a:avLst/>
          </a:prstGeom>
        </p:spPr>
        <p:txBody>
          <a:bodyPr anchorCtr="0" anchor="t" bIns="91425" lIns="91425" spcFirstLastPara="1" rIns="91425" wrap="square" tIns="91425">
            <a:normAutofit fontScale="32500"/>
          </a:bodyPr>
          <a:lstStyle/>
          <a:p>
            <a:pPr indent="-302895" lvl="0" marL="457200" rtl="0" algn="l">
              <a:lnSpc>
                <a:spcPct val="100000"/>
              </a:lnSpc>
              <a:spcBef>
                <a:spcPts val="0"/>
              </a:spcBef>
              <a:spcAft>
                <a:spcPts val="0"/>
              </a:spcAft>
              <a:buSzPct val="100000"/>
              <a:buChar char="●"/>
            </a:pPr>
            <a:r>
              <a:rPr lang="en" sz="3600"/>
              <a:t>Mathematically defined dataset</a:t>
            </a:r>
            <a:endParaRPr sz="3600"/>
          </a:p>
          <a:p>
            <a:pPr indent="-302894" lvl="1" marL="914400" rtl="0" algn="l">
              <a:lnSpc>
                <a:spcPct val="100000"/>
              </a:lnSpc>
              <a:spcBef>
                <a:spcPts val="0"/>
              </a:spcBef>
              <a:spcAft>
                <a:spcPts val="0"/>
              </a:spcAft>
              <a:buSzPct val="100000"/>
              <a:buChar char="○"/>
            </a:pPr>
            <a:r>
              <a:rPr lang="en" sz="3600"/>
              <a:t>S1 DEF</a:t>
            </a:r>
            <a:endParaRPr sz="3600"/>
          </a:p>
          <a:p>
            <a:pPr indent="-302894" lvl="2" marL="1371600" rtl="0" algn="l">
              <a:lnSpc>
                <a:spcPct val="100000"/>
              </a:lnSpc>
              <a:spcBef>
                <a:spcPts val="0"/>
              </a:spcBef>
              <a:spcAft>
                <a:spcPts val="0"/>
              </a:spcAft>
              <a:buSzPct val="100000"/>
              <a:buChar char="■"/>
            </a:pPr>
            <a:r>
              <a:rPr lang="en" sz="3600"/>
              <a:t>P1 &gt;P2  | P1&lt;128</a:t>
            </a:r>
            <a:endParaRPr sz="3600"/>
          </a:p>
          <a:p>
            <a:pPr indent="-302894" lvl="2" marL="1371600" rtl="0" algn="l">
              <a:lnSpc>
                <a:spcPct val="100000"/>
              </a:lnSpc>
              <a:spcBef>
                <a:spcPts val="0"/>
              </a:spcBef>
              <a:spcAft>
                <a:spcPts val="0"/>
              </a:spcAft>
              <a:buSzPct val="100000"/>
              <a:buChar char="■"/>
            </a:pPr>
            <a:r>
              <a:rPr lang="en" sz="3600"/>
              <a:t>P1 &lt;P2  | P2&gt;128</a:t>
            </a:r>
            <a:endParaRPr sz="3600"/>
          </a:p>
          <a:p>
            <a:pPr indent="-302894" lvl="2" marL="1371600" rtl="0" algn="l">
              <a:lnSpc>
                <a:spcPct val="100000"/>
              </a:lnSpc>
              <a:spcBef>
                <a:spcPts val="0"/>
              </a:spcBef>
              <a:spcAft>
                <a:spcPts val="0"/>
              </a:spcAft>
              <a:buSzPct val="100000"/>
              <a:buChar char="■"/>
            </a:pPr>
            <a:r>
              <a:rPr lang="en" sz="3600"/>
              <a:t>P1 + P2 =128 | otherwise</a:t>
            </a:r>
            <a:endParaRPr sz="3600"/>
          </a:p>
          <a:p>
            <a:pPr indent="-302894" lvl="1" marL="914400" rtl="0" algn="l">
              <a:lnSpc>
                <a:spcPct val="100000"/>
              </a:lnSpc>
              <a:spcBef>
                <a:spcPts val="0"/>
              </a:spcBef>
              <a:spcAft>
                <a:spcPts val="0"/>
              </a:spcAft>
              <a:buSzPct val="100000"/>
              <a:buChar char="○"/>
            </a:pPr>
            <a:r>
              <a:rPr lang="en" sz="3600"/>
              <a:t>S2 DEF : </a:t>
            </a:r>
            <a:endParaRPr sz="3600"/>
          </a:p>
          <a:p>
            <a:pPr indent="-302894" lvl="2" marL="1371600" rtl="0" algn="l">
              <a:lnSpc>
                <a:spcPct val="100000"/>
              </a:lnSpc>
              <a:spcBef>
                <a:spcPts val="0"/>
              </a:spcBef>
              <a:spcAft>
                <a:spcPts val="0"/>
              </a:spcAft>
              <a:buSzPct val="100000"/>
              <a:buChar char="■"/>
            </a:pPr>
            <a:r>
              <a:rPr lang="en" sz="3600"/>
              <a:t>P1 + P2 &lt; 255 |  P1&gt;P2</a:t>
            </a:r>
            <a:endParaRPr sz="3600"/>
          </a:p>
          <a:p>
            <a:pPr indent="-302894" lvl="2" marL="1371600" rtl="0" algn="l">
              <a:lnSpc>
                <a:spcPct val="100000"/>
              </a:lnSpc>
              <a:spcBef>
                <a:spcPts val="0"/>
              </a:spcBef>
              <a:spcAft>
                <a:spcPts val="0"/>
              </a:spcAft>
              <a:buSzPct val="100000"/>
              <a:buChar char="■"/>
            </a:pPr>
            <a:r>
              <a:rPr lang="en" sz="3600"/>
              <a:t>P1 + P2 &lt;255 | P2&lt;P1</a:t>
            </a:r>
            <a:endParaRPr sz="3600"/>
          </a:p>
          <a:p>
            <a:pPr indent="-302894" lvl="2" marL="1371600" rtl="0" algn="l">
              <a:lnSpc>
                <a:spcPct val="100000"/>
              </a:lnSpc>
              <a:spcBef>
                <a:spcPts val="0"/>
              </a:spcBef>
              <a:spcAft>
                <a:spcPts val="0"/>
              </a:spcAft>
              <a:buSzPct val="100000"/>
              <a:buChar char="■"/>
            </a:pPr>
            <a:r>
              <a:rPr lang="en" sz="3600"/>
              <a:t>P1 + P2 =128 | otherwise</a:t>
            </a:r>
            <a:endParaRPr sz="3600"/>
          </a:p>
          <a:p>
            <a:pPr indent="-302894" lvl="1" marL="914400" rtl="0" algn="l">
              <a:lnSpc>
                <a:spcPct val="100000"/>
              </a:lnSpc>
              <a:spcBef>
                <a:spcPts val="0"/>
              </a:spcBef>
              <a:spcAft>
                <a:spcPts val="0"/>
              </a:spcAft>
              <a:buSzPct val="100000"/>
              <a:buChar char="○"/>
            </a:pPr>
            <a:r>
              <a:rPr lang="en" sz="3600"/>
              <a:t>S3 DEF</a:t>
            </a:r>
            <a:endParaRPr sz="3600"/>
          </a:p>
          <a:p>
            <a:pPr indent="-302894" lvl="2" marL="1371600" rtl="0" algn="l">
              <a:lnSpc>
                <a:spcPct val="100000"/>
              </a:lnSpc>
              <a:spcBef>
                <a:spcPts val="0"/>
              </a:spcBef>
              <a:spcAft>
                <a:spcPts val="0"/>
              </a:spcAft>
              <a:buSzPct val="100000"/>
              <a:buChar char="■"/>
            </a:pPr>
            <a:r>
              <a:rPr lang="en" sz="3600"/>
              <a:t>P1 + P2 &lt; 128 | P1&lt;128 P2&lt;128</a:t>
            </a:r>
            <a:endParaRPr sz="3600"/>
          </a:p>
          <a:p>
            <a:pPr indent="-302894" lvl="2" marL="1371600" rtl="0" algn="l">
              <a:lnSpc>
                <a:spcPct val="100000"/>
              </a:lnSpc>
              <a:spcBef>
                <a:spcPts val="0"/>
              </a:spcBef>
              <a:spcAft>
                <a:spcPts val="0"/>
              </a:spcAft>
              <a:buSzPct val="100000"/>
              <a:buChar char="■"/>
            </a:pPr>
            <a:r>
              <a:rPr lang="en" sz="3600"/>
              <a:t>P1 + P2 &gt;128 | P1&lt;128 P2&lt;128</a:t>
            </a:r>
            <a:endParaRPr sz="3600"/>
          </a:p>
          <a:p>
            <a:pPr indent="-302894" lvl="2" marL="1371600" rtl="0" algn="l">
              <a:lnSpc>
                <a:spcPct val="100000"/>
              </a:lnSpc>
              <a:spcBef>
                <a:spcPts val="0"/>
              </a:spcBef>
              <a:spcAft>
                <a:spcPts val="0"/>
              </a:spcAft>
              <a:buSzPct val="100000"/>
              <a:buChar char="■"/>
            </a:pPr>
            <a:r>
              <a:rPr lang="en" sz="3600"/>
              <a:t>Every 3rd image</a:t>
            </a:r>
            <a:endParaRPr sz="3600"/>
          </a:p>
          <a:p>
            <a:pPr indent="-302895" lvl="0" marL="457200" rtl="0" algn="l">
              <a:lnSpc>
                <a:spcPct val="100000"/>
              </a:lnSpc>
              <a:spcBef>
                <a:spcPts val="0"/>
              </a:spcBef>
              <a:spcAft>
                <a:spcPts val="0"/>
              </a:spcAft>
              <a:buSzPct val="100000"/>
              <a:buChar char="●"/>
            </a:pPr>
            <a:r>
              <a:rPr lang="en" sz="3600"/>
              <a:t>Human labeled dataset</a:t>
            </a:r>
            <a:endParaRPr sz="3600"/>
          </a:p>
          <a:p>
            <a:pPr indent="-302894" lvl="1" marL="914400" rtl="0" algn="l">
              <a:lnSpc>
                <a:spcPct val="100000"/>
              </a:lnSpc>
              <a:spcBef>
                <a:spcPts val="0"/>
              </a:spcBef>
              <a:spcAft>
                <a:spcPts val="0"/>
              </a:spcAft>
              <a:buSzPct val="100000"/>
              <a:buChar char="○"/>
            </a:pPr>
            <a:r>
              <a:rPr lang="en" sz="3600"/>
              <a:t>A human was given 2 squares and asked if the image is black white or grey.</a:t>
            </a:r>
            <a:endParaRPr sz="3600"/>
          </a:p>
          <a:p>
            <a:pPr indent="-302894" lvl="1" marL="914400" rtl="0" algn="l">
              <a:lnSpc>
                <a:spcPct val="100000"/>
              </a:lnSpc>
              <a:spcBef>
                <a:spcPts val="0"/>
              </a:spcBef>
              <a:spcAft>
                <a:spcPts val="0"/>
              </a:spcAft>
              <a:buSzPct val="100000"/>
              <a:buChar char="○"/>
            </a:pPr>
            <a:r>
              <a:rPr lang="en" sz="3600"/>
              <a:t>The dataset is called “human.zip” and is available at: </a:t>
            </a:r>
            <a:r>
              <a:rPr lang="en" sz="3600" u="sng">
                <a:solidFill>
                  <a:schemeClr val="hlink"/>
                </a:solidFill>
                <a:hlinkClick r:id="rId5"/>
              </a:rPr>
              <a:t>https://drive.google.com/file/d/1E5riOt3Dg_wGxwqwxixbAvKhB1-GSg4o/view?usp=share_link</a:t>
            </a:r>
            <a:endParaRPr sz="3600"/>
          </a:p>
        </p:txBody>
      </p:sp>
      <p:sp>
        <p:nvSpPr>
          <p:cNvPr id="333" name="Google Shape;333;p42"/>
          <p:cNvSpPr/>
          <p:nvPr/>
        </p:nvSpPr>
        <p:spPr>
          <a:xfrm>
            <a:off x="1213600" y="4120000"/>
            <a:ext cx="6263400" cy="559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aphicFrame>
        <p:nvGraphicFramePr>
          <p:cNvPr id="338" name="Google Shape;338;p43"/>
          <p:cNvGraphicFramePr/>
          <p:nvPr/>
        </p:nvGraphicFramePr>
        <p:xfrm>
          <a:off x="4426288" y="2363000"/>
          <a:ext cx="3000000" cy="3000000"/>
        </p:xfrm>
        <a:graphic>
          <a:graphicData uri="http://schemas.openxmlformats.org/drawingml/2006/table">
            <a:tbl>
              <a:tblPr>
                <a:noFill/>
                <a:tableStyleId>{6425C6FA-5909-4408-8661-A3E96D87A0DC}</a:tableStyleId>
              </a:tblPr>
              <a:tblGrid>
                <a:gridCol w="1475700"/>
                <a:gridCol w="1475700"/>
                <a:gridCol w="1475700"/>
              </a:tblGrid>
              <a:tr h="381000">
                <a:tc>
                  <a:txBody>
                    <a:bodyPr/>
                    <a:lstStyle/>
                    <a:p>
                      <a:pPr indent="0" lvl="0" marL="0" rtl="0" algn="ctr">
                        <a:spcBef>
                          <a:spcPts val="0"/>
                        </a:spcBef>
                        <a:spcAft>
                          <a:spcPts val="0"/>
                        </a:spcAft>
                        <a:buNone/>
                      </a:pPr>
                      <a:r>
                        <a:rPr lang="en"/>
                        <a:t>Black</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Grey</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White</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0</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128</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255</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339" name="Google Shape;339;p43"/>
          <p:cNvSpPr txBox="1"/>
          <p:nvPr>
            <p:ph type="title"/>
          </p:nvPr>
        </p:nvSpPr>
        <p:spPr>
          <a:xfrm>
            <a:off x="568575" y="647775"/>
            <a:ext cx="6013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Experiment:</a:t>
            </a:r>
            <a:r>
              <a:rPr lang="en"/>
              <a:t> </a:t>
            </a:r>
            <a:endParaRPr/>
          </a:p>
          <a:p>
            <a:pPr indent="0" lvl="0" marL="0" rtl="0" algn="l">
              <a:spcBef>
                <a:spcPts val="0"/>
              </a:spcBef>
              <a:spcAft>
                <a:spcPts val="0"/>
              </a:spcAft>
              <a:buNone/>
            </a:pPr>
            <a:r>
              <a:rPr lang="en" sz="2111"/>
              <a:t>Black, White, Grey Experiment</a:t>
            </a:r>
            <a:endParaRPr sz="2111"/>
          </a:p>
          <a:p>
            <a:pPr indent="0" lvl="0" marL="0" rtl="0" algn="l">
              <a:spcBef>
                <a:spcPts val="0"/>
              </a:spcBef>
              <a:spcAft>
                <a:spcPts val="0"/>
              </a:spcAft>
              <a:buNone/>
            </a:pPr>
            <a:r>
              <a:t/>
            </a:r>
            <a:endParaRPr sz="211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40" name="Google Shape;340;p43"/>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341" name="Google Shape;341;p43"/>
          <p:cNvPicPr preferRelativeResize="0"/>
          <p:nvPr/>
        </p:nvPicPr>
        <p:blipFill>
          <a:blip r:embed="rId4">
            <a:alphaModFix/>
          </a:blip>
          <a:stretch>
            <a:fillRect/>
          </a:stretch>
        </p:blipFill>
        <p:spPr>
          <a:xfrm>
            <a:off x="5341700" y="207875"/>
            <a:ext cx="1491237" cy="585600"/>
          </a:xfrm>
          <a:prstGeom prst="rect">
            <a:avLst/>
          </a:prstGeom>
          <a:noFill/>
          <a:ln>
            <a:noFill/>
          </a:ln>
        </p:spPr>
      </p:pic>
      <p:sp>
        <p:nvSpPr>
          <p:cNvPr id="342" name="Google Shape;342;p43"/>
          <p:cNvSpPr txBox="1"/>
          <p:nvPr>
            <p:ph idx="1" type="body"/>
          </p:nvPr>
        </p:nvSpPr>
        <p:spPr>
          <a:xfrm>
            <a:off x="568575" y="1503475"/>
            <a:ext cx="7756500" cy="3291300"/>
          </a:xfrm>
          <a:prstGeom prst="rect">
            <a:avLst/>
          </a:prstGeom>
        </p:spPr>
        <p:txBody>
          <a:bodyPr anchorCtr="0" anchor="t" bIns="91425" lIns="91425" spcFirstLastPara="1" rIns="91425" wrap="square" tIns="91425">
            <a:normAutofit fontScale="32500"/>
          </a:bodyPr>
          <a:lstStyle/>
          <a:p>
            <a:pPr indent="-302895" lvl="0" marL="457200" rtl="0" algn="l">
              <a:lnSpc>
                <a:spcPct val="100000"/>
              </a:lnSpc>
              <a:spcBef>
                <a:spcPts val="0"/>
              </a:spcBef>
              <a:spcAft>
                <a:spcPts val="0"/>
              </a:spcAft>
              <a:buSzPct val="100000"/>
              <a:buChar char="●"/>
            </a:pPr>
            <a:r>
              <a:rPr lang="en" sz="3600"/>
              <a:t>Mathematically defined dataset</a:t>
            </a:r>
            <a:endParaRPr sz="3600"/>
          </a:p>
          <a:p>
            <a:pPr indent="-302894" lvl="1" marL="914400" rtl="0" algn="l">
              <a:lnSpc>
                <a:spcPct val="100000"/>
              </a:lnSpc>
              <a:spcBef>
                <a:spcPts val="0"/>
              </a:spcBef>
              <a:spcAft>
                <a:spcPts val="0"/>
              </a:spcAft>
              <a:buSzPct val="100000"/>
              <a:buChar char="○"/>
            </a:pPr>
            <a:r>
              <a:rPr lang="en" sz="3600"/>
              <a:t>S1 DEF</a:t>
            </a:r>
            <a:endParaRPr sz="3600"/>
          </a:p>
          <a:p>
            <a:pPr indent="-302894" lvl="2" marL="1371600" rtl="0" algn="l">
              <a:lnSpc>
                <a:spcPct val="100000"/>
              </a:lnSpc>
              <a:spcBef>
                <a:spcPts val="0"/>
              </a:spcBef>
              <a:spcAft>
                <a:spcPts val="0"/>
              </a:spcAft>
              <a:buSzPct val="100000"/>
              <a:buChar char="■"/>
            </a:pPr>
            <a:r>
              <a:rPr lang="en" sz="3600"/>
              <a:t>P1 &gt;P2  | P1&lt;128</a:t>
            </a:r>
            <a:endParaRPr sz="3600"/>
          </a:p>
          <a:p>
            <a:pPr indent="-302894" lvl="2" marL="1371600" rtl="0" algn="l">
              <a:lnSpc>
                <a:spcPct val="100000"/>
              </a:lnSpc>
              <a:spcBef>
                <a:spcPts val="0"/>
              </a:spcBef>
              <a:spcAft>
                <a:spcPts val="0"/>
              </a:spcAft>
              <a:buSzPct val="100000"/>
              <a:buChar char="■"/>
            </a:pPr>
            <a:r>
              <a:rPr lang="en" sz="3600"/>
              <a:t>P1 &lt;P2  | P2&gt;128</a:t>
            </a:r>
            <a:endParaRPr sz="3600"/>
          </a:p>
          <a:p>
            <a:pPr indent="-302894" lvl="2" marL="1371600" rtl="0" algn="l">
              <a:lnSpc>
                <a:spcPct val="100000"/>
              </a:lnSpc>
              <a:spcBef>
                <a:spcPts val="0"/>
              </a:spcBef>
              <a:spcAft>
                <a:spcPts val="0"/>
              </a:spcAft>
              <a:buSzPct val="100000"/>
              <a:buChar char="■"/>
            </a:pPr>
            <a:r>
              <a:rPr lang="en" sz="3600"/>
              <a:t>P1 + P2 =128 | otherwise</a:t>
            </a:r>
            <a:endParaRPr sz="3600"/>
          </a:p>
          <a:p>
            <a:pPr indent="-302894" lvl="1" marL="914400" rtl="0" algn="l">
              <a:lnSpc>
                <a:spcPct val="100000"/>
              </a:lnSpc>
              <a:spcBef>
                <a:spcPts val="0"/>
              </a:spcBef>
              <a:spcAft>
                <a:spcPts val="0"/>
              </a:spcAft>
              <a:buSzPct val="100000"/>
              <a:buChar char="○"/>
            </a:pPr>
            <a:r>
              <a:rPr lang="en" sz="3600"/>
              <a:t>S2 DEF : </a:t>
            </a:r>
            <a:endParaRPr sz="3600"/>
          </a:p>
          <a:p>
            <a:pPr indent="-302894" lvl="2" marL="1371600" rtl="0" algn="l">
              <a:lnSpc>
                <a:spcPct val="100000"/>
              </a:lnSpc>
              <a:spcBef>
                <a:spcPts val="0"/>
              </a:spcBef>
              <a:spcAft>
                <a:spcPts val="0"/>
              </a:spcAft>
              <a:buSzPct val="100000"/>
              <a:buChar char="■"/>
            </a:pPr>
            <a:r>
              <a:rPr lang="en" sz="3600"/>
              <a:t>P1 + P2 &lt; 255 |  P1&gt;P2</a:t>
            </a:r>
            <a:endParaRPr sz="3600"/>
          </a:p>
          <a:p>
            <a:pPr indent="-302894" lvl="2" marL="1371600" rtl="0" algn="l">
              <a:lnSpc>
                <a:spcPct val="100000"/>
              </a:lnSpc>
              <a:spcBef>
                <a:spcPts val="0"/>
              </a:spcBef>
              <a:spcAft>
                <a:spcPts val="0"/>
              </a:spcAft>
              <a:buSzPct val="100000"/>
              <a:buChar char="■"/>
            </a:pPr>
            <a:r>
              <a:rPr lang="en" sz="3600"/>
              <a:t>P1 + P2 &lt;255 | P2&lt;P1</a:t>
            </a:r>
            <a:endParaRPr sz="3600"/>
          </a:p>
          <a:p>
            <a:pPr indent="-302894" lvl="2" marL="1371600" rtl="0" algn="l">
              <a:lnSpc>
                <a:spcPct val="100000"/>
              </a:lnSpc>
              <a:spcBef>
                <a:spcPts val="0"/>
              </a:spcBef>
              <a:spcAft>
                <a:spcPts val="0"/>
              </a:spcAft>
              <a:buSzPct val="100000"/>
              <a:buChar char="■"/>
            </a:pPr>
            <a:r>
              <a:rPr lang="en" sz="3600"/>
              <a:t>P1 + P2 =128 | otherwise</a:t>
            </a:r>
            <a:endParaRPr sz="3600"/>
          </a:p>
          <a:p>
            <a:pPr indent="-302894" lvl="1" marL="914400" rtl="0" algn="l">
              <a:lnSpc>
                <a:spcPct val="100000"/>
              </a:lnSpc>
              <a:spcBef>
                <a:spcPts val="0"/>
              </a:spcBef>
              <a:spcAft>
                <a:spcPts val="0"/>
              </a:spcAft>
              <a:buSzPct val="100000"/>
              <a:buChar char="○"/>
            </a:pPr>
            <a:r>
              <a:rPr lang="en" sz="3600"/>
              <a:t>S3 DEF</a:t>
            </a:r>
            <a:endParaRPr sz="3600"/>
          </a:p>
          <a:p>
            <a:pPr indent="-302894" lvl="2" marL="1371600" rtl="0" algn="l">
              <a:lnSpc>
                <a:spcPct val="100000"/>
              </a:lnSpc>
              <a:spcBef>
                <a:spcPts val="0"/>
              </a:spcBef>
              <a:spcAft>
                <a:spcPts val="0"/>
              </a:spcAft>
              <a:buSzPct val="100000"/>
              <a:buChar char="■"/>
            </a:pPr>
            <a:r>
              <a:rPr lang="en" sz="3600"/>
              <a:t>P1 + P2 &lt; 128 | P1&lt;128 P2&lt;128</a:t>
            </a:r>
            <a:endParaRPr sz="3600"/>
          </a:p>
          <a:p>
            <a:pPr indent="-302894" lvl="2" marL="1371600" rtl="0" algn="l">
              <a:lnSpc>
                <a:spcPct val="100000"/>
              </a:lnSpc>
              <a:spcBef>
                <a:spcPts val="0"/>
              </a:spcBef>
              <a:spcAft>
                <a:spcPts val="0"/>
              </a:spcAft>
              <a:buSzPct val="100000"/>
              <a:buChar char="■"/>
            </a:pPr>
            <a:r>
              <a:rPr lang="en" sz="3600"/>
              <a:t>P1 + P2 &gt;128 | P1&lt;128 P2&lt;128</a:t>
            </a:r>
            <a:endParaRPr sz="3600"/>
          </a:p>
          <a:p>
            <a:pPr indent="-302894" lvl="2" marL="1371600" rtl="0" algn="l">
              <a:lnSpc>
                <a:spcPct val="100000"/>
              </a:lnSpc>
              <a:spcBef>
                <a:spcPts val="0"/>
              </a:spcBef>
              <a:spcAft>
                <a:spcPts val="0"/>
              </a:spcAft>
              <a:buSzPct val="100000"/>
              <a:buChar char="■"/>
            </a:pPr>
            <a:r>
              <a:rPr lang="en" sz="3600"/>
              <a:t>Every 3rd image</a:t>
            </a:r>
            <a:endParaRPr sz="3600"/>
          </a:p>
          <a:p>
            <a:pPr indent="-302895" lvl="0" marL="457200" rtl="0" algn="l">
              <a:lnSpc>
                <a:spcPct val="100000"/>
              </a:lnSpc>
              <a:spcBef>
                <a:spcPts val="0"/>
              </a:spcBef>
              <a:spcAft>
                <a:spcPts val="0"/>
              </a:spcAft>
              <a:buSzPct val="100000"/>
              <a:buChar char="●"/>
            </a:pPr>
            <a:r>
              <a:rPr lang="en" sz="3600"/>
              <a:t>Human labeled dataset</a:t>
            </a:r>
            <a:endParaRPr sz="3600"/>
          </a:p>
          <a:p>
            <a:pPr indent="-302894" lvl="1" marL="914400" rtl="0" algn="l">
              <a:lnSpc>
                <a:spcPct val="100000"/>
              </a:lnSpc>
              <a:spcBef>
                <a:spcPts val="0"/>
              </a:spcBef>
              <a:spcAft>
                <a:spcPts val="0"/>
              </a:spcAft>
              <a:buSzPct val="100000"/>
              <a:buChar char="○"/>
            </a:pPr>
            <a:r>
              <a:rPr lang="en" sz="3600"/>
              <a:t>A human was given 2 squares and asked if the image is black white or grey.</a:t>
            </a:r>
            <a:endParaRPr sz="3600"/>
          </a:p>
          <a:p>
            <a:pPr indent="-302894" lvl="1" marL="914400" rtl="0" algn="l">
              <a:lnSpc>
                <a:spcPct val="100000"/>
              </a:lnSpc>
              <a:spcBef>
                <a:spcPts val="0"/>
              </a:spcBef>
              <a:spcAft>
                <a:spcPts val="0"/>
              </a:spcAft>
              <a:buSzPct val="100000"/>
              <a:buChar char="○"/>
            </a:pPr>
            <a:r>
              <a:rPr lang="en" sz="3600"/>
              <a:t>The dataset is called “human.zip” and is available at: </a:t>
            </a:r>
            <a:r>
              <a:rPr lang="en" sz="3600" u="sng">
                <a:solidFill>
                  <a:schemeClr val="hlink"/>
                </a:solidFill>
                <a:hlinkClick r:id="rId5"/>
              </a:rPr>
              <a:t>https://drive.google.com/file/d/1E5riOt3Dg_wGxwqwxixbAvKhB1-GSg4o/view?usp=share_link</a:t>
            </a:r>
            <a:endParaRPr sz="3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236650" y="793475"/>
            <a:ext cx="5906400" cy="105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results to Black, White, Grey:</a:t>
            </a:r>
            <a:endParaRPr/>
          </a:p>
        </p:txBody>
      </p:sp>
      <p:pic>
        <p:nvPicPr>
          <p:cNvPr id="348" name="Google Shape;348;p44"/>
          <p:cNvPicPr preferRelativeResize="0"/>
          <p:nvPr/>
        </p:nvPicPr>
        <p:blipFill>
          <a:blip r:embed="rId3">
            <a:alphaModFix/>
          </a:blip>
          <a:stretch>
            <a:fillRect/>
          </a:stretch>
        </p:blipFill>
        <p:spPr>
          <a:xfrm>
            <a:off x="669400" y="2840919"/>
            <a:ext cx="6484699" cy="1684881"/>
          </a:xfrm>
          <a:prstGeom prst="rect">
            <a:avLst/>
          </a:prstGeom>
          <a:noFill/>
          <a:ln>
            <a:noFill/>
          </a:ln>
        </p:spPr>
      </p:pic>
      <p:pic>
        <p:nvPicPr>
          <p:cNvPr id="349" name="Google Shape;349;p44"/>
          <p:cNvPicPr preferRelativeResize="0"/>
          <p:nvPr/>
        </p:nvPicPr>
        <p:blipFill>
          <a:blip r:embed="rId4">
            <a:alphaModFix/>
          </a:blip>
          <a:stretch>
            <a:fillRect/>
          </a:stretch>
        </p:blipFill>
        <p:spPr>
          <a:xfrm>
            <a:off x="6832926" y="207875"/>
            <a:ext cx="2106000" cy="1465350"/>
          </a:xfrm>
          <a:prstGeom prst="rect">
            <a:avLst/>
          </a:prstGeom>
          <a:noFill/>
          <a:ln>
            <a:noFill/>
          </a:ln>
        </p:spPr>
      </p:pic>
      <p:pic>
        <p:nvPicPr>
          <p:cNvPr id="350" name="Google Shape;350;p44"/>
          <p:cNvPicPr preferRelativeResize="0"/>
          <p:nvPr/>
        </p:nvPicPr>
        <p:blipFill>
          <a:blip r:embed="rId5">
            <a:alphaModFix/>
          </a:blip>
          <a:stretch>
            <a:fillRect/>
          </a:stretch>
        </p:blipFill>
        <p:spPr>
          <a:xfrm>
            <a:off x="5341700" y="207875"/>
            <a:ext cx="1491237" cy="585600"/>
          </a:xfrm>
          <a:prstGeom prst="rect">
            <a:avLst/>
          </a:prstGeom>
          <a:noFill/>
          <a:ln>
            <a:noFill/>
          </a:ln>
        </p:spPr>
      </p:pic>
      <p:sp>
        <p:nvSpPr>
          <p:cNvPr id="351" name="Google Shape;351;p44"/>
          <p:cNvSpPr txBox="1"/>
          <p:nvPr/>
        </p:nvSpPr>
        <p:spPr>
          <a:xfrm>
            <a:off x="566725" y="1448075"/>
            <a:ext cx="14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52" name="Google Shape;352;p44"/>
          <p:cNvPicPr preferRelativeResize="0"/>
          <p:nvPr/>
        </p:nvPicPr>
        <p:blipFill rotWithShape="1">
          <a:blip r:embed="rId6">
            <a:alphaModFix/>
          </a:blip>
          <a:srcRect b="6540" l="6949" r="1366" t="1850"/>
          <a:stretch/>
        </p:blipFill>
        <p:spPr>
          <a:xfrm>
            <a:off x="669400" y="1365900"/>
            <a:ext cx="3899177" cy="1628525"/>
          </a:xfrm>
          <a:prstGeom prst="rect">
            <a:avLst/>
          </a:prstGeom>
          <a:noFill/>
          <a:ln>
            <a:noFill/>
          </a:ln>
        </p:spPr>
      </p:pic>
      <p:sp>
        <p:nvSpPr>
          <p:cNvPr id="353" name="Google Shape;353;p44"/>
          <p:cNvSpPr/>
          <p:nvPr/>
        </p:nvSpPr>
        <p:spPr>
          <a:xfrm>
            <a:off x="4169500" y="2349075"/>
            <a:ext cx="1015800" cy="169200"/>
          </a:xfrm>
          <a:prstGeom prst="leftArrow">
            <a:avLst>
              <a:gd fmla="val 50000" name="adj1"/>
              <a:gd fmla="val 50000" name="adj2"/>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
          <p:cNvSpPr/>
          <p:nvPr/>
        </p:nvSpPr>
        <p:spPr>
          <a:xfrm>
            <a:off x="6522550" y="3712475"/>
            <a:ext cx="1015800" cy="169200"/>
          </a:xfrm>
          <a:prstGeom prst="leftArrow">
            <a:avLst>
              <a:gd fmla="val 50000" name="adj1"/>
              <a:gd fmla="val 50000" name="adj2"/>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4"/>
          <p:cNvSpPr txBox="1"/>
          <p:nvPr/>
        </p:nvSpPr>
        <p:spPr>
          <a:xfrm>
            <a:off x="5185300" y="2233575"/>
            <a:ext cx="11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Human Data</a:t>
            </a:r>
            <a:endParaRPr>
              <a:latin typeface="Calibri"/>
              <a:ea typeface="Calibri"/>
              <a:cs typeface="Calibri"/>
              <a:sym typeface="Calibri"/>
            </a:endParaRPr>
          </a:p>
        </p:txBody>
      </p:sp>
      <p:sp>
        <p:nvSpPr>
          <p:cNvPr id="356" name="Google Shape;356;p44"/>
          <p:cNvSpPr txBox="1"/>
          <p:nvPr/>
        </p:nvSpPr>
        <p:spPr>
          <a:xfrm>
            <a:off x="7538350" y="3596975"/>
            <a:ext cx="11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Math </a:t>
            </a:r>
            <a:r>
              <a:rPr lang="en">
                <a:latin typeface="Calibri"/>
                <a:ea typeface="Calibri"/>
                <a:cs typeface="Calibri"/>
                <a:sym typeface="Calibri"/>
              </a:rPr>
              <a:t>Data</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Goal</a:t>
            </a:r>
            <a:endParaRPr/>
          </a:p>
        </p:txBody>
      </p:sp>
      <p:sp>
        <p:nvSpPr>
          <p:cNvPr id="362" name="Google Shape;362;p4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AutoNum type="arabicPeriod"/>
            </a:pPr>
            <a:r>
              <a:rPr lang="en" sz="1700" strike="sngStrike">
                <a:solidFill>
                  <a:srgbClr val="233A44"/>
                </a:solidFill>
                <a:highlight>
                  <a:srgbClr val="FFFFFF"/>
                </a:highlight>
                <a:latin typeface="Arial"/>
                <a:ea typeface="Arial"/>
                <a:cs typeface="Arial"/>
                <a:sym typeface="Arial"/>
              </a:rPr>
              <a:t>Visualize what this landscape could look like.</a:t>
            </a:r>
            <a:endParaRPr sz="1700"/>
          </a:p>
          <a:p>
            <a:pPr indent="-336550" lvl="0" marL="457200" rtl="0" algn="l">
              <a:spcBef>
                <a:spcPts val="0"/>
              </a:spcBef>
              <a:spcAft>
                <a:spcPts val="0"/>
              </a:spcAft>
              <a:buSzPts val="1700"/>
              <a:buAutoNum type="arabicPeriod"/>
            </a:pPr>
            <a:r>
              <a:rPr lang="en" sz="1700" strike="sngStrike">
                <a:solidFill>
                  <a:srgbClr val="233A44"/>
                </a:solidFill>
                <a:highlight>
                  <a:srgbClr val="FFFFFF"/>
                </a:highlight>
                <a:latin typeface="Arial"/>
                <a:ea typeface="Arial"/>
                <a:cs typeface="Arial"/>
                <a:sym typeface="Arial"/>
              </a:rPr>
              <a:t>Visualise this landscape in an actual NN</a:t>
            </a:r>
            <a:endParaRPr sz="1700" strike="sngStrike">
              <a:solidFill>
                <a:srgbClr val="233A44"/>
              </a:solidFill>
              <a:highlight>
                <a:srgbClr val="FFFFFF"/>
              </a:highlight>
              <a:latin typeface="Arial"/>
              <a:ea typeface="Arial"/>
              <a:cs typeface="Arial"/>
              <a:sym typeface="Arial"/>
            </a:endParaRPr>
          </a:p>
          <a:p>
            <a:pPr indent="-336550" lvl="0" marL="457200" rtl="0" algn="l">
              <a:spcBef>
                <a:spcPts val="0"/>
              </a:spcBef>
              <a:spcAft>
                <a:spcPts val="0"/>
              </a:spcAft>
              <a:buSzPts val="1700"/>
              <a:buAutoNum type="arabicPeriod"/>
            </a:pPr>
            <a:r>
              <a:rPr lang="en" sz="1700"/>
              <a:t>Find limits/boundaries between these plains</a:t>
            </a:r>
            <a:endParaRPr sz="1700"/>
          </a:p>
          <a:p>
            <a:pPr indent="-336550" lvl="1" marL="914400" rtl="0" algn="l">
              <a:spcBef>
                <a:spcPts val="0"/>
              </a:spcBef>
              <a:spcAft>
                <a:spcPts val="0"/>
              </a:spcAft>
              <a:buSzPts val="1700"/>
              <a:buAutoNum type="alphaLcPeriod"/>
            </a:pPr>
            <a:r>
              <a:rPr lang="en" sz="1700"/>
              <a:t>Highlight their intersections</a:t>
            </a:r>
            <a:endParaRPr sz="1700"/>
          </a:p>
        </p:txBody>
      </p:sp>
      <p:pic>
        <p:nvPicPr>
          <p:cNvPr id="363" name="Google Shape;363;p45"/>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364" name="Google Shape;364;p45"/>
          <p:cNvPicPr preferRelativeResize="0"/>
          <p:nvPr/>
        </p:nvPicPr>
        <p:blipFill>
          <a:blip r:embed="rId4">
            <a:alphaModFix/>
          </a:blip>
          <a:stretch>
            <a:fillRect/>
          </a:stretch>
        </p:blipFill>
        <p:spPr>
          <a:xfrm>
            <a:off x="5341700" y="207875"/>
            <a:ext cx="1491237" cy="58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6"/>
          <p:cNvSpPr txBox="1"/>
          <p:nvPr>
            <p:ph type="title"/>
          </p:nvPr>
        </p:nvSpPr>
        <p:spPr>
          <a:xfrm>
            <a:off x="819125" y="660950"/>
            <a:ext cx="60138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Third Task:</a:t>
            </a:r>
            <a:r>
              <a:rPr lang="en"/>
              <a:t> </a:t>
            </a:r>
            <a:endParaRPr/>
          </a:p>
          <a:p>
            <a:pPr indent="0" lvl="0" marL="0" rtl="0" algn="l">
              <a:spcBef>
                <a:spcPts val="0"/>
              </a:spcBef>
              <a:spcAft>
                <a:spcPts val="0"/>
              </a:spcAft>
              <a:buNone/>
            </a:pPr>
            <a:r>
              <a:rPr lang="en" sz="2111"/>
              <a:t>Find limits/boundaries between these plains and highlight their intersections </a:t>
            </a:r>
            <a:endParaRPr/>
          </a:p>
        </p:txBody>
      </p:sp>
      <p:pic>
        <p:nvPicPr>
          <p:cNvPr id="370" name="Google Shape;370;p46"/>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371" name="Google Shape;371;p46"/>
          <p:cNvPicPr preferRelativeResize="0"/>
          <p:nvPr/>
        </p:nvPicPr>
        <p:blipFill>
          <a:blip r:embed="rId4">
            <a:alphaModFix/>
          </a:blip>
          <a:stretch>
            <a:fillRect/>
          </a:stretch>
        </p:blipFill>
        <p:spPr>
          <a:xfrm>
            <a:off x="5341700" y="207875"/>
            <a:ext cx="1491237" cy="585600"/>
          </a:xfrm>
          <a:prstGeom prst="rect">
            <a:avLst/>
          </a:prstGeom>
          <a:noFill/>
          <a:ln>
            <a:noFill/>
          </a:ln>
        </p:spPr>
      </p:pic>
      <p:sp>
        <p:nvSpPr>
          <p:cNvPr id="372" name="Google Shape;372;p46"/>
          <p:cNvSpPr txBox="1"/>
          <p:nvPr/>
        </p:nvSpPr>
        <p:spPr>
          <a:xfrm>
            <a:off x="2642788" y="4236050"/>
            <a:ext cx="4088700" cy="4464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r>
              <a:rPr b="1" lang="en" sz="1700">
                <a:solidFill>
                  <a:schemeClr val="dk2"/>
                </a:solidFill>
                <a:latin typeface="Calibri"/>
                <a:ea typeface="Calibri"/>
                <a:cs typeface="Calibri"/>
                <a:sym typeface="Calibri"/>
              </a:rPr>
              <a:t>(Z_1 = Z_2), (Z_1 = Z_3), (Z_2 = Z_3)</a:t>
            </a:r>
            <a:endParaRPr b="1" sz="1800">
              <a:solidFill>
                <a:schemeClr val="dk2"/>
              </a:solidFill>
            </a:endParaRPr>
          </a:p>
        </p:txBody>
      </p:sp>
      <p:pic>
        <p:nvPicPr>
          <p:cNvPr id="373" name="Google Shape;373;p46"/>
          <p:cNvPicPr preferRelativeResize="0"/>
          <p:nvPr/>
        </p:nvPicPr>
        <p:blipFill>
          <a:blip r:embed="rId5">
            <a:alphaModFix/>
          </a:blip>
          <a:stretch>
            <a:fillRect/>
          </a:stretch>
        </p:blipFill>
        <p:spPr>
          <a:xfrm>
            <a:off x="1531300" y="1971000"/>
            <a:ext cx="6311678" cy="21017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819125" y="660950"/>
            <a:ext cx="60138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Third Task:</a:t>
            </a:r>
            <a:r>
              <a:rPr lang="en"/>
              <a:t> </a:t>
            </a:r>
            <a:endParaRPr/>
          </a:p>
          <a:p>
            <a:pPr indent="0" lvl="0" marL="0" rtl="0" algn="l">
              <a:spcBef>
                <a:spcPts val="0"/>
              </a:spcBef>
              <a:spcAft>
                <a:spcPts val="0"/>
              </a:spcAft>
              <a:buNone/>
            </a:pPr>
            <a:r>
              <a:rPr lang="en" sz="2111"/>
              <a:t>Find limits/boundaries between these plains and highlight their intersections </a:t>
            </a:r>
            <a:endParaRPr/>
          </a:p>
        </p:txBody>
      </p:sp>
      <p:pic>
        <p:nvPicPr>
          <p:cNvPr id="379" name="Google Shape;379;p47"/>
          <p:cNvPicPr preferRelativeResize="0"/>
          <p:nvPr/>
        </p:nvPicPr>
        <p:blipFill>
          <a:blip r:embed="rId3">
            <a:alphaModFix/>
          </a:blip>
          <a:stretch>
            <a:fillRect/>
          </a:stretch>
        </p:blipFill>
        <p:spPr>
          <a:xfrm>
            <a:off x="939125" y="1800200"/>
            <a:ext cx="4648348" cy="3038500"/>
          </a:xfrm>
          <a:prstGeom prst="rect">
            <a:avLst/>
          </a:prstGeom>
          <a:noFill/>
          <a:ln>
            <a:noFill/>
          </a:ln>
        </p:spPr>
      </p:pic>
      <p:pic>
        <p:nvPicPr>
          <p:cNvPr id="380" name="Google Shape;380;p47"/>
          <p:cNvPicPr preferRelativeResize="0"/>
          <p:nvPr/>
        </p:nvPicPr>
        <p:blipFill>
          <a:blip r:embed="rId4">
            <a:alphaModFix/>
          </a:blip>
          <a:stretch>
            <a:fillRect/>
          </a:stretch>
        </p:blipFill>
        <p:spPr>
          <a:xfrm>
            <a:off x="6832926" y="207875"/>
            <a:ext cx="2106000" cy="1465350"/>
          </a:xfrm>
          <a:prstGeom prst="rect">
            <a:avLst/>
          </a:prstGeom>
          <a:noFill/>
          <a:ln>
            <a:noFill/>
          </a:ln>
        </p:spPr>
      </p:pic>
      <p:pic>
        <p:nvPicPr>
          <p:cNvPr id="381" name="Google Shape;381;p47"/>
          <p:cNvPicPr preferRelativeResize="0"/>
          <p:nvPr/>
        </p:nvPicPr>
        <p:blipFill>
          <a:blip r:embed="rId5">
            <a:alphaModFix/>
          </a:blip>
          <a:stretch>
            <a:fillRect/>
          </a:stretch>
        </p:blipFill>
        <p:spPr>
          <a:xfrm>
            <a:off x="5341700" y="207875"/>
            <a:ext cx="1491237" cy="585600"/>
          </a:xfrm>
          <a:prstGeom prst="rect">
            <a:avLst/>
          </a:prstGeom>
          <a:noFill/>
          <a:ln>
            <a:noFill/>
          </a:ln>
        </p:spPr>
      </p:pic>
      <p:sp>
        <p:nvSpPr>
          <p:cNvPr id="382" name="Google Shape;382;p47"/>
          <p:cNvSpPr txBox="1"/>
          <p:nvPr/>
        </p:nvSpPr>
        <p:spPr>
          <a:xfrm>
            <a:off x="4850225" y="4392300"/>
            <a:ext cx="4088700" cy="4464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1200"/>
              </a:spcAft>
              <a:buNone/>
            </a:pPr>
            <a:r>
              <a:rPr b="1" lang="en" sz="1700">
                <a:solidFill>
                  <a:schemeClr val="dk2"/>
                </a:solidFill>
                <a:latin typeface="Calibri"/>
                <a:ea typeface="Calibri"/>
                <a:cs typeface="Calibri"/>
                <a:sym typeface="Calibri"/>
              </a:rPr>
              <a:t>(Z_1 = Z_2), (Z_1 = Z_3), (Z_2 = Z_3)</a:t>
            </a:r>
            <a:endParaRPr b="1" sz="18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8"/>
          <p:cNvSpPr txBox="1"/>
          <p:nvPr>
            <p:ph type="title"/>
          </p:nvPr>
        </p:nvSpPr>
        <p:spPr>
          <a:xfrm>
            <a:off x="819125" y="660950"/>
            <a:ext cx="60138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Third Task:</a:t>
            </a:r>
            <a:r>
              <a:rPr lang="en"/>
              <a:t> </a:t>
            </a:r>
            <a:endParaRPr/>
          </a:p>
          <a:p>
            <a:pPr indent="0" lvl="0" marL="0" rtl="0" algn="l">
              <a:spcBef>
                <a:spcPts val="0"/>
              </a:spcBef>
              <a:spcAft>
                <a:spcPts val="0"/>
              </a:spcAft>
              <a:buNone/>
            </a:pPr>
            <a:r>
              <a:rPr lang="en" sz="2111"/>
              <a:t>Find limits/boundaries between these plains and highlight their intersections </a:t>
            </a:r>
            <a:endParaRPr/>
          </a:p>
        </p:txBody>
      </p:sp>
      <p:pic>
        <p:nvPicPr>
          <p:cNvPr id="388" name="Google Shape;388;p48"/>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389" name="Google Shape;389;p48"/>
          <p:cNvPicPr preferRelativeResize="0"/>
          <p:nvPr/>
        </p:nvPicPr>
        <p:blipFill>
          <a:blip r:embed="rId4">
            <a:alphaModFix/>
          </a:blip>
          <a:stretch>
            <a:fillRect/>
          </a:stretch>
        </p:blipFill>
        <p:spPr>
          <a:xfrm>
            <a:off x="5341700" y="207875"/>
            <a:ext cx="1491237" cy="585600"/>
          </a:xfrm>
          <a:prstGeom prst="rect">
            <a:avLst/>
          </a:prstGeom>
          <a:noFill/>
          <a:ln>
            <a:noFill/>
          </a:ln>
        </p:spPr>
      </p:pic>
      <p:pic>
        <p:nvPicPr>
          <p:cNvPr id="390" name="Google Shape;390;p48"/>
          <p:cNvPicPr preferRelativeResize="0"/>
          <p:nvPr/>
        </p:nvPicPr>
        <p:blipFill rotWithShape="1">
          <a:blip r:embed="rId5">
            <a:alphaModFix/>
          </a:blip>
          <a:srcRect b="64665" l="0" r="0" t="0"/>
          <a:stretch/>
        </p:blipFill>
        <p:spPr>
          <a:xfrm>
            <a:off x="917075" y="2446425"/>
            <a:ext cx="7309849" cy="1073599"/>
          </a:xfrm>
          <a:prstGeom prst="rect">
            <a:avLst/>
          </a:prstGeom>
          <a:noFill/>
          <a:ln>
            <a:noFill/>
          </a:ln>
        </p:spPr>
      </p:pic>
      <p:pic>
        <p:nvPicPr>
          <p:cNvPr id="391" name="Google Shape;391;p48"/>
          <p:cNvPicPr preferRelativeResize="0"/>
          <p:nvPr/>
        </p:nvPicPr>
        <p:blipFill>
          <a:blip r:embed="rId5">
            <a:alphaModFix/>
          </a:blip>
          <a:stretch>
            <a:fillRect/>
          </a:stretch>
        </p:blipFill>
        <p:spPr>
          <a:xfrm>
            <a:off x="917063" y="1800200"/>
            <a:ext cx="7309872" cy="3038499"/>
          </a:xfrm>
          <a:prstGeom prst="rect">
            <a:avLst/>
          </a:prstGeom>
          <a:noFill/>
          <a:ln>
            <a:noFill/>
          </a:ln>
        </p:spPr>
      </p:pic>
      <p:sp>
        <p:nvSpPr>
          <p:cNvPr id="392" name="Google Shape;392;p48"/>
          <p:cNvSpPr/>
          <p:nvPr/>
        </p:nvSpPr>
        <p:spPr>
          <a:xfrm>
            <a:off x="849000" y="3013175"/>
            <a:ext cx="7552500" cy="1823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819125" y="660950"/>
            <a:ext cx="60138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Third Task:</a:t>
            </a:r>
            <a:r>
              <a:rPr lang="en"/>
              <a:t> </a:t>
            </a:r>
            <a:endParaRPr/>
          </a:p>
          <a:p>
            <a:pPr indent="0" lvl="0" marL="0" rtl="0" algn="l">
              <a:spcBef>
                <a:spcPts val="0"/>
              </a:spcBef>
              <a:spcAft>
                <a:spcPts val="0"/>
              </a:spcAft>
              <a:buNone/>
            </a:pPr>
            <a:r>
              <a:rPr lang="en" sz="2111"/>
              <a:t>Find limits/boundaries between these plains and highlight their intersections </a:t>
            </a:r>
            <a:endParaRPr/>
          </a:p>
        </p:txBody>
      </p:sp>
      <p:pic>
        <p:nvPicPr>
          <p:cNvPr id="398" name="Google Shape;398;p49"/>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399" name="Google Shape;399;p49"/>
          <p:cNvPicPr preferRelativeResize="0"/>
          <p:nvPr/>
        </p:nvPicPr>
        <p:blipFill>
          <a:blip r:embed="rId4">
            <a:alphaModFix/>
          </a:blip>
          <a:stretch>
            <a:fillRect/>
          </a:stretch>
        </p:blipFill>
        <p:spPr>
          <a:xfrm>
            <a:off x="5341700" y="207875"/>
            <a:ext cx="1491237" cy="585600"/>
          </a:xfrm>
          <a:prstGeom prst="rect">
            <a:avLst/>
          </a:prstGeom>
          <a:noFill/>
          <a:ln>
            <a:noFill/>
          </a:ln>
        </p:spPr>
      </p:pic>
      <p:pic>
        <p:nvPicPr>
          <p:cNvPr id="400" name="Google Shape;400;p49"/>
          <p:cNvPicPr preferRelativeResize="0"/>
          <p:nvPr/>
        </p:nvPicPr>
        <p:blipFill rotWithShape="1">
          <a:blip r:embed="rId5">
            <a:alphaModFix/>
          </a:blip>
          <a:srcRect b="64665" l="0" r="0" t="0"/>
          <a:stretch/>
        </p:blipFill>
        <p:spPr>
          <a:xfrm>
            <a:off x="917075" y="2446425"/>
            <a:ext cx="7309849" cy="1073599"/>
          </a:xfrm>
          <a:prstGeom prst="rect">
            <a:avLst/>
          </a:prstGeom>
          <a:noFill/>
          <a:ln>
            <a:noFill/>
          </a:ln>
        </p:spPr>
      </p:pic>
      <p:pic>
        <p:nvPicPr>
          <p:cNvPr id="401" name="Google Shape;401;p49"/>
          <p:cNvPicPr preferRelativeResize="0"/>
          <p:nvPr/>
        </p:nvPicPr>
        <p:blipFill>
          <a:blip r:embed="rId5">
            <a:alphaModFix/>
          </a:blip>
          <a:stretch>
            <a:fillRect/>
          </a:stretch>
        </p:blipFill>
        <p:spPr>
          <a:xfrm>
            <a:off x="917063" y="1800200"/>
            <a:ext cx="7309872" cy="3038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txBox="1"/>
          <p:nvPr>
            <p:ph type="title"/>
          </p:nvPr>
        </p:nvSpPr>
        <p:spPr>
          <a:xfrm>
            <a:off x="819125" y="660950"/>
            <a:ext cx="60138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Third Task:</a:t>
            </a:r>
            <a:r>
              <a:rPr lang="en"/>
              <a:t> </a:t>
            </a:r>
            <a:endParaRPr/>
          </a:p>
          <a:p>
            <a:pPr indent="0" lvl="0" marL="0" rtl="0" algn="l">
              <a:spcBef>
                <a:spcPts val="0"/>
              </a:spcBef>
              <a:spcAft>
                <a:spcPts val="0"/>
              </a:spcAft>
              <a:buNone/>
            </a:pPr>
            <a:r>
              <a:rPr lang="en" sz="2111"/>
              <a:t>Find limits/boundaries between these plains and highlight their intersections </a:t>
            </a:r>
            <a:endParaRPr/>
          </a:p>
        </p:txBody>
      </p:sp>
      <p:pic>
        <p:nvPicPr>
          <p:cNvPr id="407" name="Google Shape;407;p50"/>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408" name="Google Shape;408;p50"/>
          <p:cNvPicPr preferRelativeResize="0"/>
          <p:nvPr/>
        </p:nvPicPr>
        <p:blipFill>
          <a:blip r:embed="rId4">
            <a:alphaModFix/>
          </a:blip>
          <a:stretch>
            <a:fillRect/>
          </a:stretch>
        </p:blipFill>
        <p:spPr>
          <a:xfrm>
            <a:off x="5341700" y="207875"/>
            <a:ext cx="1491237" cy="585600"/>
          </a:xfrm>
          <a:prstGeom prst="rect">
            <a:avLst/>
          </a:prstGeom>
          <a:noFill/>
          <a:ln>
            <a:noFill/>
          </a:ln>
        </p:spPr>
      </p:pic>
      <p:pic>
        <p:nvPicPr>
          <p:cNvPr id="409" name="Google Shape;409;p50"/>
          <p:cNvPicPr preferRelativeResize="0"/>
          <p:nvPr/>
        </p:nvPicPr>
        <p:blipFill rotWithShape="1">
          <a:blip r:embed="rId5">
            <a:alphaModFix/>
          </a:blip>
          <a:srcRect b="0" l="0" r="31563" t="0"/>
          <a:stretch/>
        </p:blipFill>
        <p:spPr>
          <a:xfrm>
            <a:off x="819154" y="1796913"/>
            <a:ext cx="3428625" cy="1549675"/>
          </a:xfrm>
          <a:prstGeom prst="rect">
            <a:avLst/>
          </a:prstGeom>
          <a:noFill/>
          <a:ln>
            <a:noFill/>
          </a:ln>
        </p:spPr>
      </p:pic>
      <p:pic>
        <p:nvPicPr>
          <p:cNvPr id="410" name="Google Shape;410;p50"/>
          <p:cNvPicPr preferRelativeResize="0"/>
          <p:nvPr/>
        </p:nvPicPr>
        <p:blipFill>
          <a:blip r:embed="rId6">
            <a:alphaModFix/>
          </a:blip>
          <a:stretch>
            <a:fillRect/>
          </a:stretch>
        </p:blipFill>
        <p:spPr>
          <a:xfrm>
            <a:off x="3377875" y="2957675"/>
            <a:ext cx="486325" cy="281550"/>
          </a:xfrm>
          <a:prstGeom prst="rect">
            <a:avLst/>
          </a:prstGeom>
          <a:noFill/>
          <a:ln>
            <a:noFill/>
          </a:ln>
        </p:spPr>
      </p:pic>
      <p:pic>
        <p:nvPicPr>
          <p:cNvPr id="411" name="Google Shape;411;p50"/>
          <p:cNvPicPr preferRelativeResize="0"/>
          <p:nvPr/>
        </p:nvPicPr>
        <p:blipFill>
          <a:blip r:embed="rId7">
            <a:alphaModFix/>
          </a:blip>
          <a:stretch>
            <a:fillRect/>
          </a:stretch>
        </p:blipFill>
        <p:spPr>
          <a:xfrm>
            <a:off x="4572001" y="1958465"/>
            <a:ext cx="4163200" cy="1465350"/>
          </a:xfrm>
          <a:prstGeom prst="rect">
            <a:avLst/>
          </a:prstGeom>
          <a:noFill/>
          <a:ln>
            <a:noFill/>
          </a:ln>
        </p:spPr>
      </p:pic>
      <p:pic>
        <p:nvPicPr>
          <p:cNvPr id="412" name="Google Shape;412;p50"/>
          <p:cNvPicPr preferRelativeResize="0"/>
          <p:nvPr/>
        </p:nvPicPr>
        <p:blipFill>
          <a:blip r:embed="rId8">
            <a:alphaModFix/>
          </a:blip>
          <a:stretch>
            <a:fillRect/>
          </a:stretch>
        </p:blipFill>
        <p:spPr>
          <a:xfrm>
            <a:off x="2203350" y="3582100"/>
            <a:ext cx="4943475" cy="1228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1"/>
          <p:cNvPicPr preferRelativeResize="0"/>
          <p:nvPr/>
        </p:nvPicPr>
        <p:blipFill>
          <a:blip r:embed="rId3">
            <a:alphaModFix/>
          </a:blip>
          <a:stretch>
            <a:fillRect/>
          </a:stretch>
        </p:blipFill>
        <p:spPr>
          <a:xfrm>
            <a:off x="4385775" y="2135238"/>
            <a:ext cx="1838325" cy="1019175"/>
          </a:xfrm>
          <a:prstGeom prst="rect">
            <a:avLst/>
          </a:prstGeom>
          <a:noFill/>
          <a:ln>
            <a:noFill/>
          </a:ln>
        </p:spPr>
      </p:pic>
      <p:sp>
        <p:nvSpPr>
          <p:cNvPr id="418" name="Google Shape;418;p51"/>
          <p:cNvSpPr txBox="1"/>
          <p:nvPr/>
        </p:nvSpPr>
        <p:spPr>
          <a:xfrm>
            <a:off x="2267025" y="2444725"/>
            <a:ext cx="147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Calibri"/>
                <a:ea typeface="Calibri"/>
                <a:cs typeface="Calibri"/>
                <a:sym typeface="Calibri"/>
              </a:rPr>
              <a:t>Given:</a:t>
            </a:r>
            <a:endParaRPr sz="2200">
              <a:latin typeface="Calibri"/>
              <a:ea typeface="Calibri"/>
              <a:cs typeface="Calibri"/>
              <a:sym typeface="Calibri"/>
            </a:endParaRPr>
          </a:p>
        </p:txBody>
      </p:sp>
      <p:sp>
        <p:nvSpPr>
          <p:cNvPr id="419" name="Google Shape;419;p51"/>
          <p:cNvSpPr txBox="1"/>
          <p:nvPr/>
        </p:nvSpPr>
        <p:spPr>
          <a:xfrm>
            <a:off x="1160575" y="3881338"/>
            <a:ext cx="3004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Calibri"/>
                <a:ea typeface="Calibri"/>
                <a:cs typeface="Calibri"/>
                <a:sym typeface="Calibri"/>
              </a:rPr>
              <a:t>The General solution is: </a:t>
            </a:r>
            <a:endParaRPr sz="2200">
              <a:latin typeface="Calibri"/>
              <a:ea typeface="Calibri"/>
              <a:cs typeface="Calibri"/>
              <a:sym typeface="Calibri"/>
            </a:endParaRPr>
          </a:p>
        </p:txBody>
      </p:sp>
      <p:pic>
        <p:nvPicPr>
          <p:cNvPr id="420" name="Google Shape;420;p51"/>
          <p:cNvPicPr preferRelativeResize="0"/>
          <p:nvPr/>
        </p:nvPicPr>
        <p:blipFill>
          <a:blip r:embed="rId4">
            <a:alphaModFix/>
          </a:blip>
          <a:stretch>
            <a:fillRect/>
          </a:stretch>
        </p:blipFill>
        <p:spPr>
          <a:xfrm>
            <a:off x="4063750" y="3738113"/>
            <a:ext cx="1638300" cy="809625"/>
          </a:xfrm>
          <a:prstGeom prst="rect">
            <a:avLst/>
          </a:prstGeom>
          <a:noFill/>
          <a:ln>
            <a:noFill/>
          </a:ln>
        </p:spPr>
      </p:pic>
      <p:sp>
        <p:nvSpPr>
          <p:cNvPr id="421" name="Google Shape;421;p51"/>
          <p:cNvSpPr txBox="1"/>
          <p:nvPr>
            <p:ph type="title"/>
          </p:nvPr>
        </p:nvSpPr>
        <p:spPr>
          <a:xfrm>
            <a:off x="819125" y="660950"/>
            <a:ext cx="60138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Third Task:</a:t>
            </a:r>
            <a:r>
              <a:rPr lang="en"/>
              <a:t> </a:t>
            </a:r>
            <a:endParaRPr/>
          </a:p>
          <a:p>
            <a:pPr indent="0" lvl="0" marL="0" rtl="0" algn="l">
              <a:spcBef>
                <a:spcPts val="0"/>
              </a:spcBef>
              <a:spcAft>
                <a:spcPts val="0"/>
              </a:spcAft>
              <a:buNone/>
            </a:pPr>
            <a:r>
              <a:rPr lang="en" sz="2111"/>
              <a:t>Find limits/boundaries between these plains and highlight their intersections </a:t>
            </a:r>
            <a:endParaRPr/>
          </a:p>
        </p:txBody>
      </p:sp>
      <p:pic>
        <p:nvPicPr>
          <p:cNvPr id="422" name="Google Shape;422;p51"/>
          <p:cNvPicPr preferRelativeResize="0"/>
          <p:nvPr/>
        </p:nvPicPr>
        <p:blipFill>
          <a:blip r:embed="rId5">
            <a:alphaModFix/>
          </a:blip>
          <a:stretch>
            <a:fillRect/>
          </a:stretch>
        </p:blipFill>
        <p:spPr>
          <a:xfrm>
            <a:off x="6832926" y="207875"/>
            <a:ext cx="2106000" cy="1465350"/>
          </a:xfrm>
          <a:prstGeom prst="rect">
            <a:avLst/>
          </a:prstGeom>
          <a:noFill/>
          <a:ln>
            <a:noFill/>
          </a:ln>
        </p:spPr>
      </p:pic>
      <p:pic>
        <p:nvPicPr>
          <p:cNvPr id="423" name="Google Shape;423;p51"/>
          <p:cNvPicPr preferRelativeResize="0"/>
          <p:nvPr/>
        </p:nvPicPr>
        <p:blipFill>
          <a:blip r:embed="rId6">
            <a:alphaModFix/>
          </a:blip>
          <a:stretch>
            <a:fillRect/>
          </a:stretch>
        </p:blipFill>
        <p:spPr>
          <a:xfrm>
            <a:off x="5341700" y="207875"/>
            <a:ext cx="1491237" cy="58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ph type="title"/>
          </p:nvPr>
        </p:nvSpPr>
        <p:spPr>
          <a:xfrm>
            <a:off x="819150" y="515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a:t>
            </a:r>
            <a:r>
              <a:rPr lang="en"/>
              <a:t>story starts with “Caution”.</a:t>
            </a:r>
            <a:endParaRPr/>
          </a:p>
        </p:txBody>
      </p:sp>
      <p:pic>
        <p:nvPicPr>
          <p:cNvPr id="146" name="Google Shape;146;p16"/>
          <p:cNvPicPr preferRelativeResize="0"/>
          <p:nvPr/>
        </p:nvPicPr>
        <p:blipFill>
          <a:blip r:embed="rId3">
            <a:alphaModFix/>
          </a:blip>
          <a:stretch>
            <a:fillRect/>
          </a:stretch>
        </p:blipFill>
        <p:spPr>
          <a:xfrm>
            <a:off x="2026088" y="1562800"/>
            <a:ext cx="5091822" cy="3038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ph type="title"/>
          </p:nvPr>
        </p:nvSpPr>
        <p:spPr>
          <a:xfrm>
            <a:off x="819125" y="660950"/>
            <a:ext cx="6013800" cy="108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Our Third Task:</a:t>
            </a:r>
            <a:r>
              <a:rPr lang="en"/>
              <a:t> </a:t>
            </a:r>
            <a:endParaRPr/>
          </a:p>
          <a:p>
            <a:pPr indent="0" lvl="0" marL="0" rtl="0" algn="l">
              <a:spcBef>
                <a:spcPts val="0"/>
              </a:spcBef>
              <a:spcAft>
                <a:spcPts val="0"/>
              </a:spcAft>
              <a:buNone/>
            </a:pPr>
            <a:r>
              <a:rPr lang="en" sz="2111"/>
              <a:t>Find limits/boundaries between these plains and highlight their intersections </a:t>
            </a:r>
            <a:endParaRPr/>
          </a:p>
        </p:txBody>
      </p:sp>
      <p:pic>
        <p:nvPicPr>
          <p:cNvPr id="429" name="Google Shape;429;p52"/>
          <p:cNvPicPr preferRelativeResize="0"/>
          <p:nvPr/>
        </p:nvPicPr>
        <p:blipFill>
          <a:blip r:embed="rId3">
            <a:alphaModFix/>
          </a:blip>
          <a:stretch>
            <a:fillRect/>
          </a:stretch>
        </p:blipFill>
        <p:spPr>
          <a:xfrm>
            <a:off x="6832926" y="207875"/>
            <a:ext cx="2106000" cy="1465350"/>
          </a:xfrm>
          <a:prstGeom prst="rect">
            <a:avLst/>
          </a:prstGeom>
          <a:noFill/>
          <a:ln>
            <a:noFill/>
          </a:ln>
        </p:spPr>
      </p:pic>
      <p:pic>
        <p:nvPicPr>
          <p:cNvPr id="430" name="Google Shape;430;p52"/>
          <p:cNvPicPr preferRelativeResize="0"/>
          <p:nvPr/>
        </p:nvPicPr>
        <p:blipFill>
          <a:blip r:embed="rId4">
            <a:alphaModFix/>
          </a:blip>
          <a:stretch>
            <a:fillRect/>
          </a:stretch>
        </p:blipFill>
        <p:spPr>
          <a:xfrm>
            <a:off x="5341700" y="207875"/>
            <a:ext cx="1491237" cy="585600"/>
          </a:xfrm>
          <a:prstGeom prst="rect">
            <a:avLst/>
          </a:prstGeom>
          <a:noFill/>
          <a:ln>
            <a:noFill/>
          </a:ln>
        </p:spPr>
      </p:pic>
      <p:pic>
        <p:nvPicPr>
          <p:cNvPr id="431" name="Google Shape;431;p52"/>
          <p:cNvPicPr preferRelativeResize="0"/>
          <p:nvPr/>
        </p:nvPicPr>
        <p:blipFill>
          <a:blip r:embed="rId5">
            <a:alphaModFix/>
          </a:blip>
          <a:stretch>
            <a:fillRect/>
          </a:stretch>
        </p:blipFill>
        <p:spPr>
          <a:xfrm>
            <a:off x="2341575" y="2214363"/>
            <a:ext cx="1838325" cy="1019175"/>
          </a:xfrm>
          <a:prstGeom prst="rect">
            <a:avLst/>
          </a:prstGeom>
          <a:noFill/>
          <a:ln>
            <a:noFill/>
          </a:ln>
        </p:spPr>
      </p:pic>
      <p:sp>
        <p:nvSpPr>
          <p:cNvPr id="432" name="Google Shape;432;p52"/>
          <p:cNvSpPr txBox="1"/>
          <p:nvPr/>
        </p:nvSpPr>
        <p:spPr>
          <a:xfrm>
            <a:off x="1106450" y="2523863"/>
            <a:ext cx="107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Given:</a:t>
            </a:r>
            <a:endParaRPr>
              <a:latin typeface="Calibri"/>
              <a:ea typeface="Calibri"/>
              <a:cs typeface="Calibri"/>
              <a:sym typeface="Calibri"/>
            </a:endParaRPr>
          </a:p>
        </p:txBody>
      </p:sp>
      <p:pic>
        <p:nvPicPr>
          <p:cNvPr id="433" name="Google Shape;433;p52"/>
          <p:cNvPicPr preferRelativeResize="0"/>
          <p:nvPr/>
        </p:nvPicPr>
        <p:blipFill>
          <a:blip r:embed="rId6">
            <a:alphaModFix/>
          </a:blip>
          <a:stretch>
            <a:fillRect/>
          </a:stretch>
        </p:blipFill>
        <p:spPr>
          <a:xfrm>
            <a:off x="4782266" y="2754400"/>
            <a:ext cx="4146159" cy="1237750"/>
          </a:xfrm>
          <a:prstGeom prst="rect">
            <a:avLst/>
          </a:prstGeom>
          <a:noFill/>
          <a:ln>
            <a:noFill/>
          </a:ln>
        </p:spPr>
      </p:pic>
      <p:sp>
        <p:nvSpPr>
          <p:cNvPr id="434" name="Google Shape;434;p52"/>
          <p:cNvSpPr txBox="1"/>
          <p:nvPr/>
        </p:nvSpPr>
        <p:spPr>
          <a:xfrm>
            <a:off x="5310275" y="2214375"/>
            <a:ext cx="29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Our equation:</a:t>
            </a:r>
            <a:endParaRPr>
              <a:latin typeface="Calibri"/>
              <a:ea typeface="Calibri"/>
              <a:cs typeface="Calibri"/>
              <a:sym typeface="Calibri"/>
            </a:endParaRPr>
          </a:p>
        </p:txBody>
      </p:sp>
      <p:sp>
        <p:nvSpPr>
          <p:cNvPr id="435" name="Google Shape;435;p52"/>
          <p:cNvSpPr txBox="1"/>
          <p:nvPr/>
        </p:nvSpPr>
        <p:spPr>
          <a:xfrm>
            <a:off x="367788" y="3575050"/>
            <a:ext cx="217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The General solution is: </a:t>
            </a:r>
            <a:endParaRPr>
              <a:latin typeface="Calibri"/>
              <a:ea typeface="Calibri"/>
              <a:cs typeface="Calibri"/>
              <a:sym typeface="Calibri"/>
            </a:endParaRPr>
          </a:p>
        </p:txBody>
      </p:sp>
      <p:pic>
        <p:nvPicPr>
          <p:cNvPr id="436" name="Google Shape;436;p52"/>
          <p:cNvPicPr preferRelativeResize="0"/>
          <p:nvPr/>
        </p:nvPicPr>
        <p:blipFill>
          <a:blip r:embed="rId7">
            <a:alphaModFix/>
          </a:blip>
          <a:stretch>
            <a:fillRect/>
          </a:stretch>
        </p:blipFill>
        <p:spPr>
          <a:xfrm>
            <a:off x="2541600" y="3341363"/>
            <a:ext cx="1638300" cy="809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3"/>
          <p:cNvSpPr txBox="1"/>
          <p:nvPr>
            <p:ph type="title"/>
          </p:nvPr>
        </p:nvSpPr>
        <p:spPr>
          <a:xfrm>
            <a:off x="819150" y="447025"/>
            <a:ext cx="45225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And this is where we are now:</a:t>
            </a:r>
            <a:endParaRPr sz="3333"/>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2" name="Google Shape;442;p53"/>
          <p:cNvPicPr preferRelativeResize="0"/>
          <p:nvPr/>
        </p:nvPicPr>
        <p:blipFill>
          <a:blip r:embed="rId3">
            <a:alphaModFix/>
          </a:blip>
          <a:stretch>
            <a:fillRect/>
          </a:stretch>
        </p:blipFill>
        <p:spPr>
          <a:xfrm>
            <a:off x="3616950" y="1566263"/>
            <a:ext cx="5058799" cy="1510200"/>
          </a:xfrm>
          <a:prstGeom prst="rect">
            <a:avLst/>
          </a:prstGeom>
          <a:noFill/>
          <a:ln>
            <a:noFill/>
          </a:ln>
        </p:spPr>
      </p:pic>
      <p:sp>
        <p:nvSpPr>
          <p:cNvPr id="443" name="Google Shape;443;p53"/>
          <p:cNvSpPr txBox="1"/>
          <p:nvPr/>
        </p:nvSpPr>
        <p:spPr>
          <a:xfrm>
            <a:off x="2838650" y="1083550"/>
            <a:ext cx="293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Our equation(s)</a:t>
            </a:r>
            <a:endParaRPr>
              <a:latin typeface="Calibri"/>
              <a:ea typeface="Calibri"/>
              <a:cs typeface="Calibri"/>
              <a:sym typeface="Calibri"/>
            </a:endParaRPr>
          </a:p>
        </p:txBody>
      </p:sp>
      <p:pic>
        <p:nvPicPr>
          <p:cNvPr id="444" name="Google Shape;444;p53"/>
          <p:cNvPicPr preferRelativeResize="0"/>
          <p:nvPr/>
        </p:nvPicPr>
        <p:blipFill>
          <a:blip r:embed="rId4">
            <a:alphaModFix/>
          </a:blip>
          <a:stretch>
            <a:fillRect/>
          </a:stretch>
        </p:blipFill>
        <p:spPr>
          <a:xfrm>
            <a:off x="3171813" y="4045188"/>
            <a:ext cx="5153025" cy="504825"/>
          </a:xfrm>
          <a:prstGeom prst="rect">
            <a:avLst/>
          </a:prstGeom>
          <a:noFill/>
          <a:ln>
            <a:noFill/>
          </a:ln>
        </p:spPr>
      </p:pic>
      <p:pic>
        <p:nvPicPr>
          <p:cNvPr id="445" name="Google Shape;445;p53"/>
          <p:cNvPicPr preferRelativeResize="0"/>
          <p:nvPr/>
        </p:nvPicPr>
        <p:blipFill>
          <a:blip r:embed="rId5">
            <a:alphaModFix/>
          </a:blip>
          <a:stretch>
            <a:fillRect/>
          </a:stretch>
        </p:blipFill>
        <p:spPr>
          <a:xfrm>
            <a:off x="376475" y="2341325"/>
            <a:ext cx="2905125" cy="1419225"/>
          </a:xfrm>
          <a:prstGeom prst="rect">
            <a:avLst/>
          </a:prstGeom>
          <a:noFill/>
          <a:ln>
            <a:noFill/>
          </a:ln>
        </p:spPr>
      </p:pic>
      <p:sp>
        <p:nvSpPr>
          <p:cNvPr id="446" name="Google Shape;446;p53"/>
          <p:cNvSpPr/>
          <p:nvPr/>
        </p:nvSpPr>
        <p:spPr>
          <a:xfrm>
            <a:off x="376475" y="1820000"/>
            <a:ext cx="3402648" cy="2637684"/>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3"/>
          <p:cNvSpPr/>
          <p:nvPr/>
        </p:nvSpPr>
        <p:spPr>
          <a:xfrm>
            <a:off x="3509475" y="1173775"/>
            <a:ext cx="5392764" cy="2413476"/>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3"/>
          <p:cNvSpPr/>
          <p:nvPr/>
        </p:nvSpPr>
        <p:spPr>
          <a:xfrm>
            <a:off x="2664075" y="3587250"/>
            <a:ext cx="6018624" cy="1592568"/>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53"/>
          <p:cNvPicPr preferRelativeResize="0"/>
          <p:nvPr/>
        </p:nvPicPr>
        <p:blipFill>
          <a:blip r:embed="rId6">
            <a:alphaModFix/>
          </a:blip>
          <a:stretch>
            <a:fillRect/>
          </a:stretch>
        </p:blipFill>
        <p:spPr>
          <a:xfrm>
            <a:off x="6832926" y="207875"/>
            <a:ext cx="2106000" cy="1465350"/>
          </a:xfrm>
          <a:prstGeom prst="rect">
            <a:avLst/>
          </a:prstGeom>
          <a:noFill/>
          <a:ln>
            <a:noFill/>
          </a:ln>
        </p:spPr>
      </p:pic>
      <p:pic>
        <p:nvPicPr>
          <p:cNvPr id="450" name="Google Shape;450;p53"/>
          <p:cNvPicPr preferRelativeResize="0"/>
          <p:nvPr/>
        </p:nvPicPr>
        <p:blipFill>
          <a:blip r:embed="rId7">
            <a:alphaModFix/>
          </a:blip>
          <a:stretch>
            <a:fillRect/>
          </a:stretch>
        </p:blipFill>
        <p:spPr>
          <a:xfrm>
            <a:off x="5341700" y="207875"/>
            <a:ext cx="1491237" cy="585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type="title"/>
          </p:nvPr>
        </p:nvSpPr>
        <p:spPr>
          <a:xfrm>
            <a:off x="819150" y="447025"/>
            <a:ext cx="44388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And this is where we are now:</a:t>
            </a:r>
            <a:endParaRPr sz="3333"/>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56" name="Google Shape;456;p54"/>
          <p:cNvPicPr preferRelativeResize="0"/>
          <p:nvPr/>
        </p:nvPicPr>
        <p:blipFill>
          <a:blip r:embed="rId3">
            <a:alphaModFix/>
          </a:blip>
          <a:stretch>
            <a:fillRect/>
          </a:stretch>
        </p:blipFill>
        <p:spPr>
          <a:xfrm>
            <a:off x="2537775" y="3451450"/>
            <a:ext cx="1402800" cy="1402800"/>
          </a:xfrm>
          <a:prstGeom prst="rect">
            <a:avLst/>
          </a:prstGeom>
          <a:noFill/>
          <a:ln>
            <a:noFill/>
          </a:ln>
        </p:spPr>
      </p:pic>
      <p:sp>
        <p:nvSpPr>
          <p:cNvPr id="457" name="Google Shape;457;p54"/>
          <p:cNvSpPr txBox="1"/>
          <p:nvPr/>
        </p:nvSpPr>
        <p:spPr>
          <a:xfrm>
            <a:off x="2537775" y="3051250"/>
            <a:ext cx="14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Modified image:</a:t>
            </a:r>
            <a:endParaRPr>
              <a:latin typeface="Calibri"/>
              <a:ea typeface="Calibri"/>
              <a:cs typeface="Calibri"/>
              <a:sym typeface="Calibri"/>
            </a:endParaRPr>
          </a:p>
        </p:txBody>
      </p:sp>
      <p:pic>
        <p:nvPicPr>
          <p:cNvPr id="458" name="Google Shape;458;p54"/>
          <p:cNvPicPr preferRelativeResize="0"/>
          <p:nvPr/>
        </p:nvPicPr>
        <p:blipFill>
          <a:blip r:embed="rId4">
            <a:alphaModFix/>
          </a:blip>
          <a:stretch>
            <a:fillRect/>
          </a:stretch>
        </p:blipFill>
        <p:spPr>
          <a:xfrm>
            <a:off x="932800" y="3451448"/>
            <a:ext cx="1402800" cy="1402800"/>
          </a:xfrm>
          <a:prstGeom prst="rect">
            <a:avLst/>
          </a:prstGeom>
          <a:noFill/>
          <a:ln>
            <a:noFill/>
          </a:ln>
        </p:spPr>
      </p:pic>
      <p:sp>
        <p:nvSpPr>
          <p:cNvPr id="459" name="Google Shape;459;p54"/>
          <p:cNvSpPr txBox="1"/>
          <p:nvPr/>
        </p:nvSpPr>
        <p:spPr>
          <a:xfrm>
            <a:off x="932800" y="3051250"/>
            <a:ext cx="14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Original image:</a:t>
            </a:r>
            <a:endParaRPr>
              <a:latin typeface="Calibri"/>
              <a:ea typeface="Calibri"/>
              <a:cs typeface="Calibri"/>
              <a:sym typeface="Calibri"/>
            </a:endParaRPr>
          </a:p>
        </p:txBody>
      </p:sp>
      <p:sp>
        <p:nvSpPr>
          <p:cNvPr id="460" name="Google Shape;460;p54"/>
          <p:cNvSpPr txBox="1"/>
          <p:nvPr/>
        </p:nvSpPr>
        <p:spPr>
          <a:xfrm>
            <a:off x="932800" y="2188150"/>
            <a:ext cx="30000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latin typeface="Courier New"/>
                <a:ea typeface="Courier New"/>
                <a:cs typeface="Courier New"/>
                <a:sym typeface="Courier New"/>
              </a:rPr>
              <a:t>Modifying pixel: </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rPr b="1" lang="en" sz="1050">
                <a:solidFill>
                  <a:srgbClr val="202122"/>
                </a:solidFill>
                <a:latin typeface="Courier New"/>
                <a:ea typeface="Courier New"/>
                <a:cs typeface="Courier New"/>
                <a:sym typeface="Courier New"/>
              </a:rPr>
              <a:t>Row:</a:t>
            </a:r>
            <a:r>
              <a:rPr lang="en" sz="1050">
                <a:solidFill>
                  <a:srgbClr val="202122"/>
                </a:solidFill>
                <a:latin typeface="Courier New"/>
                <a:ea typeface="Courier New"/>
                <a:cs typeface="Courier New"/>
                <a:sym typeface="Courier New"/>
              </a:rPr>
              <a:t>  0 </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rPr b="1" lang="en" sz="1050">
                <a:solidFill>
                  <a:srgbClr val="202122"/>
                </a:solidFill>
                <a:latin typeface="Courier New"/>
                <a:ea typeface="Courier New"/>
                <a:cs typeface="Courier New"/>
                <a:sym typeface="Courier New"/>
              </a:rPr>
              <a:t>Column</a:t>
            </a:r>
            <a:r>
              <a:rPr lang="en" sz="1050">
                <a:solidFill>
                  <a:srgbClr val="202122"/>
                </a:solidFill>
                <a:latin typeface="Courier New"/>
                <a:ea typeface="Courier New"/>
                <a:cs typeface="Courier New"/>
                <a:sym typeface="Courier New"/>
              </a:rPr>
              <a:t>: 15 </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rPr b="1" lang="en" sz="1050">
                <a:solidFill>
                  <a:srgbClr val="202122"/>
                </a:solidFill>
                <a:latin typeface="Courier New"/>
                <a:ea typeface="Courier New"/>
                <a:cs typeface="Courier New"/>
                <a:sym typeface="Courier New"/>
              </a:rPr>
              <a:t>Pixel_val</a:t>
            </a:r>
            <a:r>
              <a:rPr lang="en" sz="1050">
                <a:solidFill>
                  <a:srgbClr val="202122"/>
                </a:solidFill>
                <a:latin typeface="Courier New"/>
                <a:ea typeface="Courier New"/>
                <a:cs typeface="Courier New"/>
                <a:sym typeface="Courier New"/>
              </a:rPr>
              <a:t>: +1 </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rPr b="1" lang="en" sz="1050">
                <a:solidFill>
                  <a:srgbClr val="202122"/>
                </a:solidFill>
                <a:latin typeface="Courier New"/>
                <a:ea typeface="Courier New"/>
                <a:cs typeface="Courier New"/>
                <a:sym typeface="Courier New"/>
              </a:rPr>
              <a:t>prediction from</a:t>
            </a:r>
            <a:r>
              <a:rPr lang="en" sz="1050">
                <a:solidFill>
                  <a:srgbClr val="202122"/>
                </a:solidFill>
                <a:latin typeface="Courier New"/>
                <a:ea typeface="Courier New"/>
                <a:cs typeface="Courier New"/>
                <a:sym typeface="Courier New"/>
              </a:rPr>
              <a:t>:  9 to:  [2]</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1100"/>
          </a:p>
        </p:txBody>
      </p:sp>
      <p:sp>
        <p:nvSpPr>
          <p:cNvPr id="461" name="Google Shape;461;p54"/>
          <p:cNvSpPr txBox="1"/>
          <p:nvPr/>
        </p:nvSpPr>
        <p:spPr>
          <a:xfrm>
            <a:off x="932800" y="15725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Model: </a:t>
            </a:r>
            <a:r>
              <a:rPr lang="en"/>
              <a:t>GaussianNB</a:t>
            </a:r>
            <a:endParaRPr/>
          </a:p>
          <a:p>
            <a:pPr indent="0" lvl="0" marL="0" rtl="0" algn="l">
              <a:spcBef>
                <a:spcPts val="0"/>
              </a:spcBef>
              <a:spcAft>
                <a:spcPts val="0"/>
              </a:spcAft>
              <a:buNone/>
            </a:pPr>
            <a:r>
              <a:rPr b="1" lang="en"/>
              <a:t>Accuracy: </a:t>
            </a:r>
            <a:r>
              <a:rPr lang="en"/>
              <a:t>52%</a:t>
            </a:r>
            <a:endParaRPr/>
          </a:p>
        </p:txBody>
      </p:sp>
      <p:sp>
        <p:nvSpPr>
          <p:cNvPr id="462" name="Google Shape;462;p54"/>
          <p:cNvSpPr/>
          <p:nvPr/>
        </p:nvSpPr>
        <p:spPr>
          <a:xfrm>
            <a:off x="4719125" y="3180250"/>
            <a:ext cx="433200" cy="271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54"/>
          <p:cNvPicPr preferRelativeResize="0"/>
          <p:nvPr/>
        </p:nvPicPr>
        <p:blipFill>
          <a:blip r:embed="rId3">
            <a:alphaModFix/>
          </a:blip>
          <a:stretch>
            <a:fillRect/>
          </a:stretch>
        </p:blipFill>
        <p:spPr>
          <a:xfrm>
            <a:off x="4234325" y="3461650"/>
            <a:ext cx="1402800" cy="1402800"/>
          </a:xfrm>
          <a:prstGeom prst="rect">
            <a:avLst/>
          </a:prstGeom>
          <a:noFill/>
          <a:ln>
            <a:noFill/>
          </a:ln>
        </p:spPr>
      </p:pic>
      <p:sp>
        <p:nvSpPr>
          <p:cNvPr id="464" name="Google Shape;464;p54"/>
          <p:cNvSpPr txBox="1"/>
          <p:nvPr/>
        </p:nvSpPr>
        <p:spPr>
          <a:xfrm>
            <a:off x="5257825" y="2983875"/>
            <a:ext cx="27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Pixel that changed( by value : 1 )</a:t>
            </a:r>
            <a:endParaRPr>
              <a:latin typeface="Calibri"/>
              <a:ea typeface="Calibri"/>
              <a:cs typeface="Calibri"/>
              <a:sym typeface="Calibri"/>
            </a:endParaRPr>
          </a:p>
        </p:txBody>
      </p:sp>
      <p:sp>
        <p:nvSpPr>
          <p:cNvPr id="465" name="Google Shape;465;p54"/>
          <p:cNvSpPr/>
          <p:nvPr/>
        </p:nvSpPr>
        <p:spPr>
          <a:xfrm>
            <a:off x="6198575" y="3508125"/>
            <a:ext cx="1213200" cy="1252800"/>
          </a:xfrm>
          <a:prstGeom prst="ellipse">
            <a:avLst/>
          </a:prstGeom>
          <a:solidFill>
            <a:srgbClr val="000000"/>
          </a:solidFill>
          <a:ln cap="flat" cmpd="sng" w="9525">
            <a:solidFill>
              <a:srgbClr val="2021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4"/>
          <p:cNvSpPr/>
          <p:nvPr/>
        </p:nvSpPr>
        <p:spPr>
          <a:xfrm>
            <a:off x="7535850" y="3508125"/>
            <a:ext cx="1213200" cy="1252800"/>
          </a:xfrm>
          <a:prstGeom prst="ellipse">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54"/>
          <p:cNvCxnSpPr>
            <a:endCxn id="465" idx="0"/>
          </p:cNvCxnSpPr>
          <p:nvPr/>
        </p:nvCxnSpPr>
        <p:spPr>
          <a:xfrm>
            <a:off x="4935875" y="3461625"/>
            <a:ext cx="1869300" cy="46500"/>
          </a:xfrm>
          <a:prstGeom prst="straightConnector1">
            <a:avLst/>
          </a:prstGeom>
          <a:noFill/>
          <a:ln cap="flat" cmpd="sng" w="9525">
            <a:solidFill>
              <a:srgbClr val="FF0000"/>
            </a:solidFill>
            <a:prstDash val="solid"/>
            <a:round/>
            <a:headEnd len="med" w="med" type="none"/>
            <a:tailEnd len="med" w="med" type="none"/>
          </a:ln>
        </p:spPr>
      </p:cxnSp>
      <p:cxnSp>
        <p:nvCxnSpPr>
          <p:cNvPr id="468" name="Google Shape;468;p54"/>
          <p:cNvCxnSpPr>
            <a:stCxn id="463" idx="0"/>
            <a:endCxn id="465" idx="4"/>
          </p:cNvCxnSpPr>
          <p:nvPr/>
        </p:nvCxnSpPr>
        <p:spPr>
          <a:xfrm>
            <a:off x="4935725" y="3461650"/>
            <a:ext cx="1869300" cy="1299300"/>
          </a:xfrm>
          <a:prstGeom prst="straightConnector1">
            <a:avLst/>
          </a:prstGeom>
          <a:noFill/>
          <a:ln cap="flat" cmpd="sng" w="9525">
            <a:solidFill>
              <a:srgbClr val="FF0000"/>
            </a:solidFill>
            <a:prstDash val="solid"/>
            <a:round/>
            <a:headEnd len="med" w="med" type="none"/>
            <a:tailEnd len="med" w="med" type="none"/>
          </a:ln>
        </p:spPr>
      </p:cxnSp>
      <p:pic>
        <p:nvPicPr>
          <p:cNvPr id="469" name="Google Shape;469;p54"/>
          <p:cNvPicPr preferRelativeResize="0"/>
          <p:nvPr/>
        </p:nvPicPr>
        <p:blipFill>
          <a:blip r:embed="rId5">
            <a:alphaModFix/>
          </a:blip>
          <a:stretch>
            <a:fillRect/>
          </a:stretch>
        </p:blipFill>
        <p:spPr>
          <a:xfrm>
            <a:off x="6832926" y="207875"/>
            <a:ext cx="2106000" cy="1465350"/>
          </a:xfrm>
          <a:prstGeom prst="rect">
            <a:avLst/>
          </a:prstGeom>
          <a:noFill/>
          <a:ln>
            <a:noFill/>
          </a:ln>
        </p:spPr>
      </p:pic>
      <p:pic>
        <p:nvPicPr>
          <p:cNvPr id="470" name="Google Shape;470;p54"/>
          <p:cNvPicPr preferRelativeResize="0"/>
          <p:nvPr/>
        </p:nvPicPr>
        <p:blipFill>
          <a:blip r:embed="rId6">
            <a:alphaModFix/>
          </a:blip>
          <a:stretch>
            <a:fillRect/>
          </a:stretch>
        </p:blipFill>
        <p:spPr>
          <a:xfrm>
            <a:off x="5341700" y="207875"/>
            <a:ext cx="1491237" cy="58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476" name="Google Shape;476;p55"/>
          <p:cNvSpPr txBox="1"/>
          <p:nvPr>
            <p:ph idx="1" type="body"/>
          </p:nvPr>
        </p:nvSpPr>
        <p:spPr>
          <a:xfrm>
            <a:off x="819150" y="1800200"/>
            <a:ext cx="7505700" cy="24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Work back into Diff. Eq. and use numerical </a:t>
            </a:r>
            <a:r>
              <a:rPr lang="en" sz="1600"/>
              <a:t>methods</a:t>
            </a:r>
            <a:r>
              <a:rPr lang="en" sz="1600"/>
              <a:t> to </a:t>
            </a:r>
            <a:r>
              <a:rPr lang="en" sz="1600"/>
              <a:t>approximate</a:t>
            </a:r>
            <a:r>
              <a:rPr lang="en" sz="1600"/>
              <a:t> x1 and x2… Xn</a:t>
            </a:r>
            <a:endParaRPr sz="1600"/>
          </a:p>
          <a:p>
            <a:pPr indent="-330200" lvl="1" marL="914400" rtl="0" algn="l">
              <a:spcBef>
                <a:spcPts val="0"/>
              </a:spcBef>
              <a:spcAft>
                <a:spcPts val="0"/>
              </a:spcAft>
              <a:buSzPts val="1600"/>
              <a:buChar char="○"/>
            </a:pPr>
            <a:r>
              <a:rPr lang="en" sz="1600"/>
              <a:t>This will be like nested </a:t>
            </a:r>
            <a:r>
              <a:rPr lang="en" sz="1600"/>
              <a:t>integral that we do not want to actually solve but rather approximate</a:t>
            </a:r>
            <a:endParaRPr sz="1600"/>
          </a:p>
          <a:p>
            <a:pPr indent="-330200" lvl="1" marL="914400" rtl="0" algn="l">
              <a:spcBef>
                <a:spcPts val="0"/>
              </a:spcBef>
              <a:spcAft>
                <a:spcPts val="0"/>
              </a:spcAft>
              <a:buSzPts val="1600"/>
              <a:buChar char="○"/>
            </a:pPr>
            <a:r>
              <a:rPr lang="en" sz="1600"/>
              <a:t>This work moves into the Boundary Value problem which has extensive research but needs more time to understand.</a:t>
            </a:r>
            <a:endParaRPr sz="1600"/>
          </a:p>
          <a:p>
            <a:pPr indent="-330200" lvl="0" marL="457200" rtl="0" algn="l">
              <a:spcBef>
                <a:spcPts val="0"/>
              </a:spcBef>
              <a:spcAft>
                <a:spcPts val="0"/>
              </a:spcAft>
              <a:buSzPts val="1600"/>
              <a:buChar char="●"/>
            </a:pPr>
            <a:r>
              <a:rPr lang="en" sz="1600"/>
              <a:t>Understand Variational Spline theory </a:t>
            </a:r>
            <a:endParaRPr sz="1600"/>
          </a:p>
          <a:p>
            <a:pPr indent="-330200" lvl="0" marL="457200" rtl="0" algn="l">
              <a:spcBef>
                <a:spcPts val="0"/>
              </a:spcBef>
              <a:spcAft>
                <a:spcPts val="0"/>
              </a:spcAft>
              <a:buSzPts val="1600"/>
              <a:buChar char="●"/>
            </a:pPr>
            <a:r>
              <a:rPr lang="en" sz="1600"/>
              <a:t>Make an algorithm that given a feedforward NN architecture can output the points that are boundaries for the NN classifications.</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6"/>
          <p:cNvSpPr txBox="1"/>
          <p:nvPr>
            <p:ph type="title"/>
          </p:nvPr>
        </p:nvSpPr>
        <p:spPr>
          <a:xfrm>
            <a:off x="819150" y="845600"/>
            <a:ext cx="7505700" cy="73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Related Work:</a:t>
            </a:r>
            <a:endParaRPr/>
          </a:p>
        </p:txBody>
      </p:sp>
      <p:pic>
        <p:nvPicPr>
          <p:cNvPr id="482" name="Google Shape;482;p56"/>
          <p:cNvPicPr preferRelativeResize="0"/>
          <p:nvPr/>
        </p:nvPicPr>
        <p:blipFill>
          <a:blip r:embed="rId3">
            <a:alphaModFix/>
          </a:blip>
          <a:stretch>
            <a:fillRect/>
          </a:stretch>
        </p:blipFill>
        <p:spPr>
          <a:xfrm>
            <a:off x="1702250" y="1584200"/>
            <a:ext cx="5913012" cy="3254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ph type="title"/>
          </p:nvPr>
        </p:nvSpPr>
        <p:spPr>
          <a:xfrm>
            <a:off x="819150" y="845600"/>
            <a:ext cx="7505700" cy="73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Related Work:</a:t>
            </a:r>
            <a:endParaRPr/>
          </a:p>
        </p:txBody>
      </p:sp>
      <p:pic>
        <p:nvPicPr>
          <p:cNvPr id="488" name="Google Shape;488;p57"/>
          <p:cNvPicPr preferRelativeResize="0"/>
          <p:nvPr/>
        </p:nvPicPr>
        <p:blipFill>
          <a:blip r:embed="rId3">
            <a:alphaModFix/>
          </a:blip>
          <a:stretch>
            <a:fillRect/>
          </a:stretch>
        </p:blipFill>
        <p:spPr>
          <a:xfrm>
            <a:off x="1354625" y="1584200"/>
            <a:ext cx="6875434" cy="3254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8"/>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What we learned through this process:</a:t>
            </a:r>
            <a:endParaRPr sz="3333"/>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58"/>
          <p:cNvSpPr txBox="1"/>
          <p:nvPr>
            <p:ph idx="1" type="body"/>
          </p:nvPr>
        </p:nvSpPr>
        <p:spPr>
          <a:xfrm>
            <a:off x="819150" y="1681300"/>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Sometimes even obvious seaming questions have not yet  been asked.</a:t>
            </a:r>
            <a:endParaRPr sz="1700"/>
          </a:p>
          <a:p>
            <a:pPr indent="-336550" lvl="0" marL="457200" rtl="0" algn="l">
              <a:spcBef>
                <a:spcPts val="0"/>
              </a:spcBef>
              <a:spcAft>
                <a:spcPts val="0"/>
              </a:spcAft>
              <a:buSzPts val="1700"/>
              <a:buChar char="●"/>
            </a:pPr>
            <a:r>
              <a:rPr lang="en" sz="1700"/>
              <a:t>It can be very hard to explain a new idea to someone without visual props.</a:t>
            </a:r>
            <a:endParaRPr sz="1700"/>
          </a:p>
          <a:p>
            <a:pPr indent="-336550" lvl="0" marL="457200" rtl="0" algn="l">
              <a:spcBef>
                <a:spcPts val="0"/>
              </a:spcBef>
              <a:spcAft>
                <a:spcPts val="0"/>
              </a:spcAft>
              <a:buSzPts val="1700"/>
              <a:buChar char="●"/>
            </a:pPr>
            <a:r>
              <a:rPr lang="en" sz="1700"/>
              <a:t>Sometimes it is easy to get bogged down in the work and loose light of the goal.</a:t>
            </a:r>
            <a:endParaRPr sz="1700"/>
          </a:p>
          <a:p>
            <a:pPr indent="-336550" lvl="0" marL="457200" rtl="0" algn="l">
              <a:spcBef>
                <a:spcPts val="0"/>
              </a:spcBef>
              <a:spcAft>
                <a:spcPts val="0"/>
              </a:spcAft>
              <a:buSzPts val="1700"/>
              <a:buChar char="●"/>
            </a:pPr>
            <a:r>
              <a:rPr lang="en" sz="1700"/>
              <a:t>Different people will have different strengths and </a:t>
            </a:r>
            <a:r>
              <a:rPr lang="en" sz="1700"/>
              <a:t>weaknesses and those differences should be leveraged rather than dismissed.</a:t>
            </a:r>
            <a:endParaRPr sz="17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500" name="Google Shape;500;p59"/>
          <p:cNvSpPr txBox="1"/>
          <p:nvPr>
            <p:ph idx="1" type="body"/>
          </p:nvPr>
        </p:nvSpPr>
        <p:spPr>
          <a:xfrm>
            <a:off x="819150" y="1699950"/>
            <a:ext cx="7723200" cy="2872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https://ai.plainenglish.io/neural-networks-for-beginners-b54e8e118c7</a:t>
            </a:r>
            <a:endParaRPr sz="1700"/>
          </a:p>
          <a:p>
            <a:pPr indent="-336550" lvl="0" marL="457200" rtl="0" algn="l">
              <a:lnSpc>
                <a:spcPct val="100000"/>
              </a:lnSpc>
              <a:spcBef>
                <a:spcPts val="0"/>
              </a:spcBef>
              <a:spcAft>
                <a:spcPts val="0"/>
              </a:spcAft>
              <a:buSzPts val="1700"/>
              <a:buFont typeface="Arial"/>
              <a:buChar char="●"/>
            </a:pPr>
            <a:r>
              <a:rPr lang="en" sz="1700">
                <a:solidFill>
                  <a:srgbClr val="000000"/>
                </a:solidFill>
                <a:latin typeface="Arial"/>
                <a:ea typeface="Arial"/>
                <a:cs typeface="Arial"/>
                <a:sym typeface="Arial"/>
              </a:rPr>
              <a:t> </a:t>
            </a:r>
            <a:r>
              <a:rPr lang="en" sz="1700" u="sng">
                <a:solidFill>
                  <a:schemeClr val="hlink"/>
                </a:solidFill>
                <a:latin typeface="Arial"/>
                <a:ea typeface="Arial"/>
                <a:cs typeface="Arial"/>
                <a:sym typeface="Arial"/>
                <a:hlinkClick r:id="rId4"/>
              </a:rPr>
              <a:t>https://www.ibm.com/watson/explainable-ai</a:t>
            </a:r>
            <a:endParaRPr sz="1700">
              <a:solidFill>
                <a:srgbClr val="000000"/>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u="sng">
                <a:solidFill>
                  <a:schemeClr val="hlink"/>
                </a:solidFill>
                <a:latin typeface="Arial"/>
                <a:ea typeface="Arial"/>
                <a:cs typeface="Arial"/>
                <a:sym typeface="Arial"/>
                <a:hlinkClick r:id="rId5"/>
              </a:rPr>
              <a:t>https://ieeexplore.ieee.org/abstract/document/1532820</a:t>
            </a:r>
            <a:endParaRPr sz="1700">
              <a:solidFill>
                <a:srgbClr val="000000"/>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u="sng">
                <a:solidFill>
                  <a:schemeClr val="hlink"/>
                </a:solidFill>
                <a:latin typeface="Arial"/>
                <a:ea typeface="Arial"/>
                <a:cs typeface="Arial"/>
                <a:sym typeface="Arial"/>
                <a:hlinkClick r:id="rId6"/>
              </a:rPr>
              <a:t>https://ieeexplore.ieee.org/abstract/document/7552539</a:t>
            </a:r>
            <a:endParaRPr sz="1700">
              <a:solidFill>
                <a:srgbClr val="000000"/>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u="sng">
                <a:solidFill>
                  <a:schemeClr val="hlink"/>
                </a:solidFill>
                <a:latin typeface="Arial"/>
                <a:ea typeface="Arial"/>
                <a:cs typeface="Arial"/>
                <a:sym typeface="Arial"/>
                <a:hlinkClick r:id="rId7"/>
              </a:rPr>
              <a:t>https://proceedings.neurips.cc/paper/2019/hash/80537a945c7aaa788ccfcdf1b99b5d8f-Abstract.html</a:t>
            </a:r>
            <a:endParaRPr sz="1700">
              <a:solidFill>
                <a:srgbClr val="000000"/>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u="sng">
                <a:solidFill>
                  <a:schemeClr val="hlink"/>
                </a:solidFill>
                <a:latin typeface="Arial"/>
                <a:ea typeface="Arial"/>
                <a:cs typeface="Arial"/>
                <a:sym typeface="Arial"/>
                <a:hlinkClick r:id="rId8"/>
              </a:rPr>
              <a:t>https://en.wikipedia.org/wiki/Explainable_artificial_intelligence</a:t>
            </a:r>
            <a:endParaRPr sz="1700">
              <a:solidFill>
                <a:srgbClr val="000000"/>
              </a:solidFill>
              <a:latin typeface="Arial"/>
              <a:ea typeface="Arial"/>
              <a:cs typeface="Arial"/>
              <a:sym typeface="Arial"/>
            </a:endParaRPr>
          </a:p>
          <a:p>
            <a:pPr indent="-336550" lvl="0" marL="457200" rtl="0" algn="l">
              <a:lnSpc>
                <a:spcPct val="100000"/>
              </a:lnSpc>
              <a:spcBef>
                <a:spcPts val="0"/>
              </a:spcBef>
              <a:spcAft>
                <a:spcPts val="0"/>
              </a:spcAft>
              <a:buSzPts val="1700"/>
              <a:buFont typeface="Arial"/>
              <a:buChar char="●"/>
            </a:pPr>
            <a:r>
              <a:rPr lang="en" sz="1700" u="sng">
                <a:solidFill>
                  <a:schemeClr val="hlink"/>
                </a:solidFill>
                <a:latin typeface="Arial"/>
                <a:ea typeface="Arial"/>
                <a:cs typeface="Arial"/>
                <a:sym typeface="Arial"/>
                <a:hlinkClick r:id="rId9"/>
              </a:rPr>
              <a:t>https://www.wolframalpha.com/</a:t>
            </a:r>
            <a:endParaRPr sz="1700">
              <a:solidFill>
                <a:srgbClr val="000000"/>
              </a:solidFill>
              <a:latin typeface="Arial"/>
              <a:ea typeface="Arial"/>
              <a:cs typeface="Arial"/>
              <a:sym typeface="Arial"/>
            </a:endParaRPr>
          </a:p>
          <a:p>
            <a:pPr indent="-336550" lvl="0" marL="457200" rtl="0" algn="l">
              <a:spcBef>
                <a:spcPts val="0"/>
              </a:spcBef>
              <a:spcAft>
                <a:spcPts val="0"/>
              </a:spcAft>
              <a:buSzPts val="1700"/>
              <a:buChar char="●"/>
            </a:pPr>
            <a:r>
              <a:rPr lang="en" sz="1700" u="sng">
                <a:solidFill>
                  <a:schemeClr val="accent5"/>
                </a:solidFill>
                <a:hlinkClick r:id="rId10">
                  <a:extLst>
                    <a:ext uri="{A12FA001-AC4F-418D-AE19-62706E023703}">
                      <ahyp:hlinkClr val="tx"/>
                    </a:ext>
                  </a:extLst>
                </a:hlinkClick>
              </a:rPr>
              <a:t>https://drive.google.com/file/d/1E5riOt3Dg_wGxwqwxixbAvKhB1-GSg4o/view?usp=share_link</a:t>
            </a:r>
            <a:endParaRPr sz="1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0"/>
          <p:cNvSpPr txBox="1"/>
          <p:nvPr>
            <p:ph type="title"/>
          </p:nvPr>
        </p:nvSpPr>
        <p:spPr>
          <a:xfrm>
            <a:off x="372650" y="615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Q&amp;A</a:t>
            </a:r>
            <a:endParaRPr sz="2700"/>
          </a:p>
        </p:txBody>
      </p:sp>
      <p:pic>
        <p:nvPicPr>
          <p:cNvPr id="506" name="Google Shape;506;p60"/>
          <p:cNvPicPr preferRelativeResize="0"/>
          <p:nvPr/>
        </p:nvPicPr>
        <p:blipFill>
          <a:blip r:embed="rId3">
            <a:alphaModFix/>
          </a:blip>
          <a:stretch>
            <a:fillRect/>
          </a:stretch>
        </p:blipFill>
        <p:spPr>
          <a:xfrm>
            <a:off x="208375" y="2699025"/>
            <a:ext cx="8727251" cy="2267550"/>
          </a:xfrm>
          <a:prstGeom prst="rect">
            <a:avLst/>
          </a:prstGeom>
          <a:noFill/>
          <a:ln>
            <a:noFill/>
          </a:ln>
        </p:spPr>
      </p:pic>
      <p:pic>
        <p:nvPicPr>
          <p:cNvPr id="507" name="Google Shape;507;p60"/>
          <p:cNvPicPr preferRelativeResize="0"/>
          <p:nvPr/>
        </p:nvPicPr>
        <p:blipFill rotWithShape="1">
          <a:blip r:embed="rId4">
            <a:alphaModFix/>
          </a:blip>
          <a:srcRect b="0" l="0" r="0" t="0"/>
          <a:stretch/>
        </p:blipFill>
        <p:spPr>
          <a:xfrm>
            <a:off x="7057825" y="592925"/>
            <a:ext cx="1402800" cy="1402800"/>
          </a:xfrm>
          <a:prstGeom prst="rect">
            <a:avLst/>
          </a:prstGeom>
          <a:noFill/>
          <a:ln>
            <a:noFill/>
          </a:ln>
        </p:spPr>
      </p:pic>
      <p:sp>
        <p:nvSpPr>
          <p:cNvPr id="508" name="Google Shape;508;p60"/>
          <p:cNvSpPr txBox="1"/>
          <p:nvPr/>
        </p:nvSpPr>
        <p:spPr>
          <a:xfrm>
            <a:off x="7057825" y="215225"/>
            <a:ext cx="14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Modified image:</a:t>
            </a:r>
            <a:endParaRPr>
              <a:latin typeface="Calibri"/>
              <a:ea typeface="Calibri"/>
              <a:cs typeface="Calibri"/>
              <a:sym typeface="Calibri"/>
            </a:endParaRPr>
          </a:p>
        </p:txBody>
      </p:sp>
      <p:pic>
        <p:nvPicPr>
          <p:cNvPr id="509" name="Google Shape;509;p60"/>
          <p:cNvPicPr preferRelativeResize="0"/>
          <p:nvPr/>
        </p:nvPicPr>
        <p:blipFill>
          <a:blip r:embed="rId5">
            <a:alphaModFix/>
          </a:blip>
          <a:stretch>
            <a:fillRect/>
          </a:stretch>
        </p:blipFill>
        <p:spPr>
          <a:xfrm>
            <a:off x="5395725" y="592923"/>
            <a:ext cx="1402800" cy="1402800"/>
          </a:xfrm>
          <a:prstGeom prst="rect">
            <a:avLst/>
          </a:prstGeom>
          <a:noFill/>
          <a:ln>
            <a:noFill/>
          </a:ln>
        </p:spPr>
      </p:pic>
      <p:sp>
        <p:nvSpPr>
          <p:cNvPr id="510" name="Google Shape;510;p60"/>
          <p:cNvSpPr txBox="1"/>
          <p:nvPr/>
        </p:nvSpPr>
        <p:spPr>
          <a:xfrm>
            <a:off x="5395725" y="215225"/>
            <a:ext cx="14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Original image:</a:t>
            </a:r>
            <a:endParaRPr>
              <a:latin typeface="Calibri"/>
              <a:ea typeface="Calibri"/>
              <a:cs typeface="Calibri"/>
              <a:sym typeface="Calibri"/>
            </a:endParaRPr>
          </a:p>
        </p:txBody>
      </p:sp>
      <p:sp>
        <p:nvSpPr>
          <p:cNvPr id="511" name="Google Shape;511;p60"/>
          <p:cNvSpPr txBox="1"/>
          <p:nvPr/>
        </p:nvSpPr>
        <p:spPr>
          <a:xfrm>
            <a:off x="2966825" y="945125"/>
            <a:ext cx="30000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latin typeface="Courier New"/>
                <a:ea typeface="Courier New"/>
                <a:cs typeface="Courier New"/>
                <a:sym typeface="Courier New"/>
              </a:rPr>
              <a:t>Modifying pixel: </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rPr b="1" lang="en" sz="1050">
                <a:solidFill>
                  <a:srgbClr val="202122"/>
                </a:solidFill>
                <a:latin typeface="Courier New"/>
                <a:ea typeface="Courier New"/>
                <a:cs typeface="Courier New"/>
                <a:sym typeface="Courier New"/>
              </a:rPr>
              <a:t>Row:</a:t>
            </a:r>
            <a:r>
              <a:rPr lang="en" sz="1050">
                <a:solidFill>
                  <a:srgbClr val="202122"/>
                </a:solidFill>
                <a:latin typeface="Courier New"/>
                <a:ea typeface="Courier New"/>
                <a:cs typeface="Courier New"/>
                <a:sym typeface="Courier New"/>
              </a:rPr>
              <a:t>  0 </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rPr b="1" lang="en" sz="1050">
                <a:solidFill>
                  <a:srgbClr val="202122"/>
                </a:solidFill>
                <a:latin typeface="Courier New"/>
                <a:ea typeface="Courier New"/>
                <a:cs typeface="Courier New"/>
                <a:sym typeface="Courier New"/>
              </a:rPr>
              <a:t>Column</a:t>
            </a:r>
            <a:r>
              <a:rPr lang="en" sz="1050">
                <a:solidFill>
                  <a:srgbClr val="202122"/>
                </a:solidFill>
                <a:latin typeface="Courier New"/>
                <a:ea typeface="Courier New"/>
                <a:cs typeface="Courier New"/>
                <a:sym typeface="Courier New"/>
              </a:rPr>
              <a:t>: 15 </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rPr b="1" lang="en" sz="1050">
                <a:solidFill>
                  <a:srgbClr val="202122"/>
                </a:solidFill>
                <a:latin typeface="Courier New"/>
                <a:ea typeface="Courier New"/>
                <a:cs typeface="Courier New"/>
                <a:sym typeface="Courier New"/>
              </a:rPr>
              <a:t>Pixel_val</a:t>
            </a:r>
            <a:r>
              <a:rPr lang="en" sz="1050">
                <a:solidFill>
                  <a:srgbClr val="202122"/>
                </a:solidFill>
                <a:latin typeface="Courier New"/>
                <a:ea typeface="Courier New"/>
                <a:cs typeface="Courier New"/>
                <a:sym typeface="Courier New"/>
              </a:rPr>
              <a:t>: +1 </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rPr b="1" lang="en" sz="1050">
                <a:solidFill>
                  <a:srgbClr val="202122"/>
                </a:solidFill>
                <a:latin typeface="Courier New"/>
                <a:ea typeface="Courier New"/>
                <a:cs typeface="Courier New"/>
                <a:sym typeface="Courier New"/>
              </a:rPr>
              <a:t>prediction from</a:t>
            </a:r>
            <a:r>
              <a:rPr lang="en" sz="1050">
                <a:solidFill>
                  <a:srgbClr val="202122"/>
                </a:solidFill>
                <a:latin typeface="Courier New"/>
                <a:ea typeface="Courier New"/>
                <a:cs typeface="Courier New"/>
                <a:sym typeface="Courier New"/>
              </a:rPr>
              <a:t>:  9 to:  [2]</a:t>
            </a:r>
            <a:endParaRPr sz="1050">
              <a:solidFill>
                <a:srgbClr val="202122"/>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1100"/>
          </a:p>
        </p:txBody>
      </p:sp>
      <p:sp>
        <p:nvSpPr>
          <p:cNvPr id="512" name="Google Shape;512;p60"/>
          <p:cNvSpPr txBox="1"/>
          <p:nvPr/>
        </p:nvSpPr>
        <p:spPr>
          <a:xfrm>
            <a:off x="2895400" y="3295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Model: </a:t>
            </a:r>
            <a:r>
              <a:rPr lang="en"/>
              <a:t>GaussianNB</a:t>
            </a:r>
            <a:endParaRPr/>
          </a:p>
          <a:p>
            <a:pPr indent="0" lvl="0" marL="0" rtl="0" algn="l">
              <a:spcBef>
                <a:spcPts val="0"/>
              </a:spcBef>
              <a:spcAft>
                <a:spcPts val="0"/>
              </a:spcAft>
              <a:buNone/>
            </a:pPr>
            <a:r>
              <a:rPr b="1" lang="en"/>
              <a:t>Accuracy: </a:t>
            </a:r>
            <a:r>
              <a:rPr lang="en"/>
              <a:t>0.52</a:t>
            </a:r>
            <a:endParaRPr/>
          </a:p>
        </p:txBody>
      </p:sp>
      <p:pic>
        <p:nvPicPr>
          <p:cNvPr id="513" name="Google Shape;513;p60"/>
          <p:cNvPicPr preferRelativeResize="0"/>
          <p:nvPr/>
        </p:nvPicPr>
        <p:blipFill>
          <a:blip r:embed="rId6">
            <a:alphaModFix/>
          </a:blip>
          <a:stretch>
            <a:fillRect/>
          </a:stretch>
        </p:blipFill>
        <p:spPr>
          <a:xfrm>
            <a:off x="372651" y="1570025"/>
            <a:ext cx="2106000" cy="1465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1"/>
          <p:cNvSpPr txBox="1"/>
          <p:nvPr>
            <p:ph type="title"/>
          </p:nvPr>
        </p:nvSpPr>
        <p:spPr>
          <a:xfrm>
            <a:off x="819150" y="845600"/>
            <a:ext cx="35325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t>In case of </a:t>
            </a:r>
            <a:r>
              <a:rPr lang="en" sz="3000"/>
              <a:t>dimensionality reduction</a:t>
            </a:r>
            <a:r>
              <a:rPr lang="en" sz="3000"/>
              <a:t> question:</a:t>
            </a:r>
            <a:endParaRPr sz="3000"/>
          </a:p>
        </p:txBody>
      </p:sp>
      <p:sp>
        <p:nvSpPr>
          <p:cNvPr id="519" name="Google Shape;519;p61"/>
          <p:cNvSpPr txBox="1"/>
          <p:nvPr>
            <p:ph idx="1" type="body"/>
          </p:nvPr>
        </p:nvSpPr>
        <p:spPr>
          <a:xfrm>
            <a:off x="5071213" y="529275"/>
            <a:ext cx="2321700" cy="581100"/>
          </a:xfrm>
          <a:prstGeom prst="rect">
            <a:avLst/>
          </a:prstGeom>
        </p:spPr>
        <p:txBody>
          <a:bodyPr anchorCtr="0" anchor="t" bIns="91425" lIns="91425" spcFirstLastPara="1" rIns="91425" wrap="square" tIns="91425">
            <a:normAutofit fontScale="62500"/>
          </a:bodyPr>
          <a:lstStyle/>
          <a:p>
            <a:pPr indent="0" lvl="0" marL="0" rtl="0" algn="l">
              <a:lnSpc>
                <a:spcPct val="100000"/>
              </a:lnSpc>
              <a:spcBef>
                <a:spcPts val="0"/>
              </a:spcBef>
              <a:spcAft>
                <a:spcPts val="0"/>
              </a:spcAft>
              <a:buNone/>
            </a:pPr>
            <a:r>
              <a:rPr lang="en" sz="1400">
                <a:solidFill>
                  <a:srgbClr val="000000"/>
                </a:solidFill>
              </a:rPr>
              <a:t>The neural network visualized (as feasibly as possible using dimensionality reduction)</a:t>
            </a:r>
            <a:endParaRPr sz="1400">
              <a:solidFill>
                <a:srgbClr val="000000"/>
              </a:solidFill>
            </a:endParaRPr>
          </a:p>
          <a:p>
            <a:pPr indent="0" lvl="0" marL="0" rtl="0" algn="l">
              <a:spcBef>
                <a:spcPts val="0"/>
              </a:spcBef>
              <a:spcAft>
                <a:spcPts val="1200"/>
              </a:spcAft>
              <a:buNone/>
            </a:pPr>
            <a:r>
              <a:t/>
            </a:r>
            <a:endParaRPr/>
          </a:p>
        </p:txBody>
      </p:sp>
      <p:pic>
        <p:nvPicPr>
          <p:cNvPr id="520" name="Google Shape;520;p61"/>
          <p:cNvPicPr preferRelativeResize="0"/>
          <p:nvPr/>
        </p:nvPicPr>
        <p:blipFill>
          <a:blip r:embed="rId3">
            <a:alphaModFix/>
          </a:blip>
          <a:stretch>
            <a:fillRect/>
          </a:stretch>
        </p:blipFill>
        <p:spPr>
          <a:xfrm>
            <a:off x="5361900" y="1110374"/>
            <a:ext cx="2031026" cy="1523250"/>
          </a:xfrm>
          <a:prstGeom prst="rect">
            <a:avLst/>
          </a:prstGeom>
          <a:noFill/>
          <a:ln>
            <a:noFill/>
          </a:ln>
        </p:spPr>
      </p:pic>
      <p:pic>
        <p:nvPicPr>
          <p:cNvPr id="521" name="Google Shape;521;p61"/>
          <p:cNvPicPr preferRelativeResize="0"/>
          <p:nvPr/>
        </p:nvPicPr>
        <p:blipFill>
          <a:blip r:embed="rId4">
            <a:alphaModFix/>
          </a:blip>
          <a:stretch>
            <a:fillRect/>
          </a:stretch>
        </p:blipFill>
        <p:spPr>
          <a:xfrm>
            <a:off x="899313" y="2823662"/>
            <a:ext cx="2321700" cy="1984163"/>
          </a:xfrm>
          <a:prstGeom prst="rect">
            <a:avLst/>
          </a:prstGeom>
          <a:noFill/>
          <a:ln>
            <a:noFill/>
          </a:ln>
        </p:spPr>
      </p:pic>
      <p:sp>
        <p:nvSpPr>
          <p:cNvPr id="522" name="Google Shape;522;p61"/>
          <p:cNvSpPr txBox="1"/>
          <p:nvPr/>
        </p:nvSpPr>
        <p:spPr>
          <a:xfrm>
            <a:off x="3510300" y="3314000"/>
            <a:ext cx="185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After x.shuffle() for a 4D cube vertices</a:t>
            </a:r>
            <a:endParaRPr>
              <a:latin typeface="Calibri"/>
              <a:ea typeface="Calibri"/>
              <a:cs typeface="Calibri"/>
              <a:sym typeface="Calibri"/>
            </a:endParaRPr>
          </a:p>
        </p:txBody>
      </p:sp>
      <p:sp>
        <p:nvSpPr>
          <p:cNvPr id="523" name="Google Shape;523;p61"/>
          <p:cNvSpPr/>
          <p:nvPr/>
        </p:nvSpPr>
        <p:spPr>
          <a:xfrm>
            <a:off x="3038475" y="3345900"/>
            <a:ext cx="407400" cy="27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1"/>
          <p:cNvSpPr/>
          <p:nvPr/>
        </p:nvSpPr>
        <p:spPr>
          <a:xfrm>
            <a:off x="5464375" y="3314000"/>
            <a:ext cx="407400" cy="27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61"/>
          <p:cNvPicPr preferRelativeResize="0"/>
          <p:nvPr/>
        </p:nvPicPr>
        <p:blipFill>
          <a:blip r:embed="rId5">
            <a:alphaModFix/>
          </a:blip>
          <a:stretch>
            <a:fillRect/>
          </a:stretch>
        </p:blipFill>
        <p:spPr>
          <a:xfrm>
            <a:off x="5974250" y="2859325"/>
            <a:ext cx="2232100" cy="191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Criticisms</a:t>
            </a:r>
            <a:r>
              <a:rPr lang="en"/>
              <a:t> of </a:t>
            </a:r>
            <a:r>
              <a:rPr lang="en"/>
              <a:t>“Caution”.</a:t>
            </a:r>
            <a:endParaRPr/>
          </a:p>
        </p:txBody>
      </p:sp>
      <p:sp>
        <p:nvSpPr>
          <p:cNvPr id="152" name="Google Shape;152;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“Cool idea but ‘Caution’ is not clearly defined.”</a:t>
            </a:r>
            <a:endParaRPr sz="1700"/>
          </a:p>
          <a:p>
            <a:pPr indent="-336550" lvl="0" marL="457200" rtl="0" algn="l">
              <a:spcBef>
                <a:spcPts val="0"/>
              </a:spcBef>
              <a:spcAft>
                <a:spcPts val="0"/>
              </a:spcAft>
              <a:buSzPts val="1700"/>
              <a:buChar char="●"/>
            </a:pPr>
            <a:r>
              <a:rPr lang="en" sz="1700"/>
              <a:t>“What are you guys trying to do?”</a:t>
            </a:r>
            <a:endParaRPr sz="1700"/>
          </a:p>
          <a:p>
            <a:pPr indent="-336550" lvl="0" marL="457200" rtl="0" algn="l">
              <a:spcBef>
                <a:spcPts val="0"/>
              </a:spcBef>
              <a:spcAft>
                <a:spcPts val="0"/>
              </a:spcAft>
              <a:buSzPts val="1700"/>
              <a:buChar char="●"/>
            </a:pPr>
            <a:r>
              <a:rPr b="1" lang="en" sz="2100"/>
              <a:t>Could you be less vague on what you want to do??</a:t>
            </a:r>
            <a:endParaRPr b="1"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decided to do:</a:t>
            </a:r>
            <a:endParaRPr/>
          </a:p>
        </p:txBody>
      </p:sp>
      <p:sp>
        <p:nvSpPr>
          <p:cNvPr id="158" name="Google Shape;158;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Focused on when AI messes up.</a:t>
            </a:r>
            <a:endParaRPr sz="1700"/>
          </a:p>
          <a:p>
            <a:pPr indent="-336550" lvl="0" marL="457200" rtl="0" algn="l">
              <a:spcBef>
                <a:spcPts val="0"/>
              </a:spcBef>
              <a:spcAft>
                <a:spcPts val="0"/>
              </a:spcAft>
              <a:buSzPts val="1700"/>
              <a:buChar char="●"/>
            </a:pPr>
            <a:r>
              <a:rPr lang="en" sz="1700"/>
              <a:t>Can we predict when NN’s will fail?</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predict when NN’s will fail?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4" name="Google Shape;164;p19"/>
          <p:cNvSpPr txBox="1"/>
          <p:nvPr>
            <p:ph idx="1" type="body"/>
          </p:nvPr>
        </p:nvSpPr>
        <p:spPr>
          <a:xfrm>
            <a:off x="819150" y="1610025"/>
            <a:ext cx="7505700" cy="31593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Explainable AI - “</a:t>
            </a:r>
            <a:r>
              <a:rPr b="1" lang="en" sz="1700">
                <a:solidFill>
                  <a:srgbClr val="202122"/>
                </a:solidFill>
                <a:highlight>
                  <a:srgbClr val="FFFFFF"/>
                </a:highlight>
                <a:latin typeface="Arial"/>
                <a:ea typeface="Arial"/>
                <a:cs typeface="Arial"/>
                <a:sym typeface="Arial"/>
              </a:rPr>
              <a:t>Explainable AI</a:t>
            </a:r>
            <a:r>
              <a:rPr lang="en" sz="1700">
                <a:solidFill>
                  <a:srgbClr val="202122"/>
                </a:solidFill>
                <a:highlight>
                  <a:srgbClr val="FFFFFF"/>
                </a:highlight>
                <a:latin typeface="Arial"/>
                <a:ea typeface="Arial"/>
                <a:cs typeface="Arial"/>
                <a:sym typeface="Arial"/>
              </a:rPr>
              <a:t> (</a:t>
            </a:r>
            <a:r>
              <a:rPr b="1" lang="en" sz="1700">
                <a:solidFill>
                  <a:srgbClr val="202122"/>
                </a:solidFill>
                <a:highlight>
                  <a:srgbClr val="FFFFFF"/>
                </a:highlight>
                <a:latin typeface="Arial"/>
                <a:ea typeface="Arial"/>
                <a:cs typeface="Arial"/>
                <a:sym typeface="Arial"/>
              </a:rPr>
              <a:t>XAI</a:t>
            </a:r>
            <a:r>
              <a:rPr lang="en" sz="1700">
                <a:solidFill>
                  <a:srgbClr val="202122"/>
                </a:solidFill>
                <a:highlight>
                  <a:srgbClr val="FFFFFF"/>
                </a:highlight>
                <a:latin typeface="Arial"/>
                <a:ea typeface="Arial"/>
                <a:cs typeface="Arial"/>
                <a:sym typeface="Arial"/>
              </a:rPr>
              <a:t>), also known as </a:t>
            </a:r>
            <a:r>
              <a:rPr b="1" lang="en" sz="1700">
                <a:solidFill>
                  <a:srgbClr val="202122"/>
                </a:solidFill>
                <a:highlight>
                  <a:srgbClr val="FFFFFF"/>
                </a:highlight>
                <a:latin typeface="Arial"/>
                <a:ea typeface="Arial"/>
                <a:cs typeface="Arial"/>
                <a:sym typeface="Arial"/>
              </a:rPr>
              <a:t>Interpretable AI</a:t>
            </a:r>
            <a:r>
              <a:rPr lang="en" sz="1700">
                <a:solidFill>
                  <a:srgbClr val="202122"/>
                </a:solidFill>
                <a:highlight>
                  <a:srgbClr val="FFFFFF"/>
                </a:highlight>
                <a:latin typeface="Arial"/>
                <a:ea typeface="Arial"/>
                <a:cs typeface="Arial"/>
                <a:sym typeface="Arial"/>
              </a:rPr>
              <a:t>, or </a:t>
            </a:r>
            <a:r>
              <a:rPr b="1" lang="en" sz="1700">
                <a:solidFill>
                  <a:srgbClr val="202122"/>
                </a:solidFill>
                <a:highlight>
                  <a:srgbClr val="FFFFFF"/>
                </a:highlight>
                <a:latin typeface="Arial"/>
                <a:ea typeface="Arial"/>
                <a:cs typeface="Arial"/>
                <a:sym typeface="Arial"/>
              </a:rPr>
              <a:t>Explainable Machine Learning</a:t>
            </a:r>
            <a:r>
              <a:rPr lang="en" sz="1700">
                <a:solidFill>
                  <a:srgbClr val="202122"/>
                </a:solidFill>
                <a:highlight>
                  <a:srgbClr val="FFFFFF"/>
                </a:highlight>
                <a:latin typeface="Arial"/>
                <a:ea typeface="Arial"/>
                <a:cs typeface="Arial"/>
                <a:sym typeface="Arial"/>
              </a:rPr>
              <a:t> (</a:t>
            </a:r>
            <a:r>
              <a:rPr b="1" lang="en" sz="1700">
                <a:solidFill>
                  <a:srgbClr val="202122"/>
                </a:solidFill>
                <a:highlight>
                  <a:srgbClr val="FFFFFF"/>
                </a:highlight>
                <a:latin typeface="Arial"/>
                <a:ea typeface="Arial"/>
                <a:cs typeface="Arial"/>
                <a:sym typeface="Arial"/>
              </a:rPr>
              <a:t>XML</a:t>
            </a:r>
            <a:r>
              <a:rPr lang="en" sz="1700">
                <a:solidFill>
                  <a:srgbClr val="202122"/>
                </a:solidFill>
                <a:highlight>
                  <a:srgbClr val="FFFFFF"/>
                </a:highlight>
                <a:latin typeface="Arial"/>
                <a:ea typeface="Arial"/>
                <a:cs typeface="Arial"/>
                <a:sym typeface="Arial"/>
              </a:rPr>
              <a:t>),</a:t>
            </a:r>
            <a:r>
              <a:rPr baseline="30000" lang="en" sz="1700">
                <a:solidFill>
                  <a:srgbClr val="3366CC"/>
                </a:solidFill>
                <a:highlight>
                  <a:srgbClr val="FFFFFF"/>
                </a:highlight>
                <a:uFill>
                  <a:noFill/>
                </a:uFill>
                <a:latin typeface="Arial"/>
                <a:ea typeface="Arial"/>
                <a:cs typeface="Arial"/>
                <a:sym typeface="Arial"/>
                <a:hlinkClick r:id="rId3">
                  <a:extLst>
                    <a:ext uri="{A12FA001-AC4F-418D-AE19-62706E023703}">
                      <ahyp:hlinkClr val="tx"/>
                    </a:ext>
                  </a:extLst>
                </a:hlinkClick>
              </a:rPr>
              <a:t>[1]</a:t>
            </a:r>
            <a:r>
              <a:rPr lang="en" sz="1700">
                <a:solidFill>
                  <a:srgbClr val="202122"/>
                </a:solidFill>
                <a:highlight>
                  <a:srgbClr val="FFFFFF"/>
                </a:highlight>
                <a:latin typeface="Arial"/>
                <a:ea typeface="Arial"/>
                <a:cs typeface="Arial"/>
                <a:sym typeface="Arial"/>
              </a:rPr>
              <a:t> is </a:t>
            </a:r>
            <a:r>
              <a:rPr lang="en" sz="1700">
                <a:solidFill>
                  <a:srgbClr val="3366CC"/>
                </a:solidFill>
                <a:highlight>
                  <a:srgbClr val="FFFFFF"/>
                </a:highlight>
                <a:uFill>
                  <a:noFill/>
                </a:uFill>
                <a:latin typeface="Arial"/>
                <a:ea typeface="Arial"/>
                <a:cs typeface="Arial"/>
                <a:sym typeface="Arial"/>
                <a:hlinkClick r:id="rId4">
                  <a:extLst>
                    <a:ext uri="{A12FA001-AC4F-418D-AE19-62706E023703}">
                      <ahyp:hlinkClr val="tx"/>
                    </a:ext>
                  </a:extLst>
                </a:hlinkClick>
              </a:rPr>
              <a:t>artificial intelligence</a:t>
            </a:r>
            <a:r>
              <a:rPr lang="en" sz="1700">
                <a:solidFill>
                  <a:srgbClr val="202122"/>
                </a:solidFill>
                <a:highlight>
                  <a:srgbClr val="FFFFFF"/>
                </a:highlight>
                <a:latin typeface="Arial"/>
                <a:ea typeface="Arial"/>
                <a:cs typeface="Arial"/>
                <a:sym typeface="Arial"/>
              </a:rPr>
              <a:t> (AI) in which humans can understand the reasoning behind decisions or predictions made by the AI.” - Wikipedia</a:t>
            </a:r>
            <a:endParaRPr sz="1700">
              <a:solidFill>
                <a:srgbClr val="202122"/>
              </a:solidFill>
              <a:highlight>
                <a:srgbClr val="FFFFFF"/>
              </a:highlight>
              <a:latin typeface="Arial"/>
              <a:ea typeface="Arial"/>
              <a:cs typeface="Arial"/>
              <a:sym typeface="Arial"/>
            </a:endParaRPr>
          </a:p>
          <a:p>
            <a:pPr indent="-336550" lvl="1" marL="914400" rtl="0" algn="l">
              <a:spcBef>
                <a:spcPts val="0"/>
              </a:spcBef>
              <a:spcAft>
                <a:spcPts val="0"/>
              </a:spcAft>
              <a:buClr>
                <a:srgbClr val="202122"/>
              </a:buClr>
              <a:buSzPts val="1700"/>
              <a:buFont typeface="Arial"/>
              <a:buChar char="○"/>
            </a:pPr>
            <a:r>
              <a:rPr lang="en" sz="1700">
                <a:solidFill>
                  <a:srgbClr val="202122"/>
                </a:solidFill>
                <a:highlight>
                  <a:srgbClr val="FFFFFF"/>
                </a:highlight>
                <a:latin typeface="Arial"/>
                <a:ea typeface="Arial"/>
                <a:cs typeface="Arial"/>
                <a:sym typeface="Arial"/>
              </a:rPr>
              <a:t>Prediction accuracy</a:t>
            </a:r>
            <a:endParaRPr sz="1700">
              <a:solidFill>
                <a:srgbClr val="202122"/>
              </a:solidFill>
              <a:highlight>
                <a:srgbClr val="FFFFFF"/>
              </a:highlight>
              <a:latin typeface="Arial"/>
              <a:ea typeface="Arial"/>
              <a:cs typeface="Arial"/>
              <a:sym typeface="Arial"/>
            </a:endParaRPr>
          </a:p>
          <a:p>
            <a:pPr indent="-336550" lvl="1" marL="914400" rtl="0" algn="l">
              <a:spcBef>
                <a:spcPts val="0"/>
              </a:spcBef>
              <a:spcAft>
                <a:spcPts val="0"/>
              </a:spcAft>
              <a:buClr>
                <a:srgbClr val="202122"/>
              </a:buClr>
              <a:buSzPts val="1700"/>
              <a:buFont typeface="Arial"/>
              <a:buChar char="○"/>
            </a:pPr>
            <a:r>
              <a:rPr lang="en" sz="1700">
                <a:solidFill>
                  <a:srgbClr val="202122"/>
                </a:solidFill>
                <a:highlight>
                  <a:srgbClr val="FFFFFF"/>
                </a:highlight>
                <a:latin typeface="Arial"/>
                <a:ea typeface="Arial"/>
                <a:cs typeface="Arial"/>
                <a:sym typeface="Arial"/>
              </a:rPr>
              <a:t>Traceability</a:t>
            </a:r>
            <a:endParaRPr sz="1700">
              <a:solidFill>
                <a:srgbClr val="202122"/>
              </a:solidFill>
              <a:highlight>
                <a:srgbClr val="FFFFFF"/>
              </a:highlight>
              <a:latin typeface="Arial"/>
              <a:ea typeface="Arial"/>
              <a:cs typeface="Arial"/>
              <a:sym typeface="Arial"/>
            </a:endParaRPr>
          </a:p>
          <a:p>
            <a:pPr indent="-336550" lvl="1" marL="914400" rtl="0" algn="l">
              <a:spcBef>
                <a:spcPts val="0"/>
              </a:spcBef>
              <a:spcAft>
                <a:spcPts val="0"/>
              </a:spcAft>
              <a:buClr>
                <a:srgbClr val="202122"/>
              </a:buClr>
              <a:buSzPts val="1700"/>
              <a:buFont typeface="Arial"/>
              <a:buChar char="○"/>
            </a:pPr>
            <a:r>
              <a:rPr lang="en" sz="1700">
                <a:solidFill>
                  <a:srgbClr val="202122"/>
                </a:solidFill>
                <a:highlight>
                  <a:srgbClr val="FFFFFF"/>
                </a:highlight>
                <a:latin typeface="Arial"/>
                <a:ea typeface="Arial"/>
                <a:cs typeface="Arial"/>
                <a:sym typeface="Arial"/>
              </a:rPr>
              <a:t>Decision understanding</a:t>
            </a:r>
            <a:endParaRPr sz="1700">
              <a:solidFill>
                <a:srgbClr val="202122"/>
              </a:solidFill>
              <a:highlight>
                <a:srgbClr val="FFFFFF"/>
              </a:highlight>
              <a:latin typeface="Arial"/>
              <a:ea typeface="Arial"/>
              <a:cs typeface="Arial"/>
              <a:sym typeface="Arial"/>
            </a:endParaRPr>
          </a:p>
          <a:p>
            <a:pPr indent="0" lvl="0" marL="0" rtl="0" algn="l">
              <a:spcBef>
                <a:spcPts val="1200"/>
              </a:spcBef>
              <a:spcAft>
                <a:spcPts val="1200"/>
              </a:spcAft>
              <a:buNone/>
            </a:pPr>
            <a:r>
              <a:rPr lang="en" sz="1700">
                <a:solidFill>
                  <a:srgbClr val="202122"/>
                </a:solidFill>
                <a:highlight>
                  <a:srgbClr val="FFFFFF"/>
                </a:highlight>
                <a:latin typeface="Arial"/>
                <a:ea typeface="Arial"/>
                <a:cs typeface="Arial"/>
                <a:sym typeface="Arial"/>
              </a:rPr>
              <a:t>	-IBM</a:t>
            </a:r>
            <a:endParaRPr sz="1700">
              <a:solidFill>
                <a:srgbClr val="202122"/>
              </a:solidFill>
              <a:highlight>
                <a:srgbClr val="FFFFFF"/>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a:t>
            </a:r>
            <a:r>
              <a:rPr lang="en"/>
              <a:t> Brute-Force A</a:t>
            </a:r>
            <a:r>
              <a:rPr lang="en"/>
              <a:t>pproach</a:t>
            </a:r>
            <a:endParaRPr/>
          </a:p>
        </p:txBody>
      </p:sp>
      <p:sp>
        <p:nvSpPr>
          <p:cNvPr id="170" name="Google Shape;170;p20"/>
          <p:cNvSpPr txBox="1"/>
          <p:nvPr>
            <p:ph idx="1" type="body"/>
          </p:nvPr>
        </p:nvSpPr>
        <p:spPr>
          <a:xfrm>
            <a:off x="819150" y="1507075"/>
            <a:ext cx="5682600" cy="106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The input space of a Neural Net is :</a:t>
            </a:r>
            <a:endParaRPr sz="1700"/>
          </a:p>
        </p:txBody>
      </p:sp>
      <p:pic>
        <p:nvPicPr>
          <p:cNvPr id="171" name="Google Shape;171;p20"/>
          <p:cNvPicPr preferRelativeResize="0"/>
          <p:nvPr/>
        </p:nvPicPr>
        <p:blipFill>
          <a:blip r:embed="rId3">
            <a:alphaModFix/>
          </a:blip>
          <a:stretch>
            <a:fillRect/>
          </a:stretch>
        </p:blipFill>
        <p:spPr>
          <a:xfrm>
            <a:off x="2248250" y="2571775"/>
            <a:ext cx="4647500" cy="8207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Brute-Force Approach</a:t>
            </a:r>
            <a:endParaRPr/>
          </a:p>
        </p:txBody>
      </p:sp>
      <p:sp>
        <p:nvSpPr>
          <p:cNvPr id="177" name="Google Shape;177;p21"/>
          <p:cNvSpPr txBox="1"/>
          <p:nvPr>
            <p:ph idx="1" type="body"/>
          </p:nvPr>
        </p:nvSpPr>
        <p:spPr>
          <a:xfrm>
            <a:off x="819150" y="1727125"/>
            <a:ext cx="8003700" cy="954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700">
                <a:solidFill>
                  <a:srgbClr val="000000"/>
                </a:solidFill>
              </a:rPr>
              <a:t>A Neural Net image classifier that takes 1280 X 720 colored images has an input space of:  </a:t>
            </a:r>
            <a:endParaRPr sz="1700"/>
          </a:p>
        </p:txBody>
      </p:sp>
      <p:pic>
        <p:nvPicPr>
          <p:cNvPr id="178" name="Google Shape;178;p21"/>
          <p:cNvPicPr preferRelativeResize="0"/>
          <p:nvPr/>
        </p:nvPicPr>
        <p:blipFill>
          <a:blip r:embed="rId3">
            <a:alphaModFix/>
          </a:blip>
          <a:stretch>
            <a:fillRect/>
          </a:stretch>
        </p:blipFill>
        <p:spPr>
          <a:xfrm>
            <a:off x="2205688" y="2307375"/>
            <a:ext cx="4732624" cy="528750"/>
          </a:xfrm>
          <a:prstGeom prst="rect">
            <a:avLst/>
          </a:prstGeom>
          <a:noFill/>
          <a:ln>
            <a:noFill/>
          </a:ln>
        </p:spPr>
      </p:pic>
      <p:pic>
        <p:nvPicPr>
          <p:cNvPr id="179" name="Google Shape;179;p21"/>
          <p:cNvPicPr preferRelativeResize="0"/>
          <p:nvPr/>
        </p:nvPicPr>
        <p:blipFill>
          <a:blip r:embed="rId4">
            <a:alphaModFix/>
          </a:blip>
          <a:stretch>
            <a:fillRect/>
          </a:stretch>
        </p:blipFill>
        <p:spPr>
          <a:xfrm>
            <a:off x="2793525" y="4240750"/>
            <a:ext cx="6029325" cy="27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